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752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066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990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999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6101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0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927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372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05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826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75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55662-4FC6-418D-B862-2781B17EF904}" type="datetimeFigureOut">
              <a:rPr lang="en-IN" smtClean="0"/>
              <a:t>30-11-2024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42682-73AB-451C-9EA7-44C12283A4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996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Class 10 </a:t>
            </a:r>
            <a:r>
              <a:rPr lang="en-US" dirty="0"/>
              <a:t>S</a:t>
            </a:r>
            <a:r>
              <a:rPr lang="en-US" dirty="0" smtClean="0"/>
              <a:t>ocial Science History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Image related questions Of </a:t>
            </a:r>
          </a:p>
          <a:p>
            <a:r>
              <a:rPr lang="en-US" b="1" dirty="0" smtClean="0"/>
              <a:t>The </a:t>
            </a:r>
            <a:r>
              <a:rPr lang="en-US" b="1" dirty="0"/>
              <a:t>Rise of Nationalism in Europe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3940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00600"/>
            <a:ext cx="6669088" cy="566738"/>
          </a:xfrm>
        </p:spPr>
        <p:txBody>
          <a:bodyPr/>
          <a:lstStyle/>
          <a:p>
            <a:r>
              <a:rPr lang="en-US" dirty="0" smtClean="0"/>
              <a:t>Q. What is the theme of this figure?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r="388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5367338"/>
            <a:ext cx="7924800" cy="804862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Ans. The Dream of Worldwide Democratic and Social Republics – The Pact Between Nations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56463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Who painted and in which year?</a:t>
            </a:r>
            <a:endParaRPr lang="en-IN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r="388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903912" cy="804862"/>
          </a:xfrm>
        </p:spPr>
        <p:txBody>
          <a:bodyPr>
            <a:normAutofit/>
          </a:bodyPr>
          <a:lstStyle/>
          <a:p>
            <a:r>
              <a:rPr lang="en-IN" sz="1800" b="1" dirty="0" smtClean="0"/>
              <a:t>Ans. </a:t>
            </a:r>
            <a:r>
              <a:rPr lang="en-IN" sz="1800" b="1" dirty="0" err="1" smtClean="0"/>
              <a:t>Frédéric</a:t>
            </a:r>
            <a:r>
              <a:rPr lang="en-IN" sz="1800" b="1" dirty="0" smtClean="0"/>
              <a:t> </a:t>
            </a:r>
            <a:r>
              <a:rPr lang="en-IN" sz="1800" b="1" dirty="0" err="1" smtClean="0"/>
              <a:t>Sorrieu</a:t>
            </a:r>
            <a:r>
              <a:rPr lang="en-IN" sz="1800" b="1" dirty="0" smtClean="0"/>
              <a:t>, 1848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60693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00600"/>
            <a:ext cx="6516688" cy="566738"/>
          </a:xfrm>
        </p:spPr>
        <p:txBody>
          <a:bodyPr/>
          <a:lstStyle/>
          <a:p>
            <a:r>
              <a:rPr lang="en-US" dirty="0" smtClean="0"/>
              <a:t>Q. What does the fig depict?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r="388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367338"/>
            <a:ext cx="7010400" cy="804862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Ans. The pic shows the peoples of Europe and America – men and women of all ages and social classes – marching in a long train, and offering homage to the statue of Liberty as they pass by it.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196117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r="388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367338"/>
            <a:ext cx="7391400" cy="1033462"/>
          </a:xfrm>
        </p:spPr>
        <p:txBody>
          <a:bodyPr>
            <a:noAutofit/>
          </a:bodyPr>
          <a:lstStyle/>
          <a:p>
            <a:r>
              <a:rPr lang="en-US" b="1" dirty="0" smtClean="0"/>
              <a:t>Q. Describe the above fig?</a:t>
            </a:r>
          </a:p>
          <a:p>
            <a:r>
              <a:rPr lang="en-US" b="1" dirty="0" smtClean="0"/>
              <a:t>Ans. Artists of the time of the French Revolution personified Liberty as a female figure – here you can recognize the torch of Enlightenment she bears in one hand and the Charter of the Rights of Man in the other.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218246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What this fig depicts?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9" b="667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367338"/>
            <a:ext cx="8077200" cy="804862"/>
          </a:xfrm>
        </p:spPr>
        <p:txBody>
          <a:bodyPr>
            <a:normAutofit fontScale="62500" lnSpcReduction="20000"/>
          </a:bodyPr>
          <a:lstStyle/>
          <a:p>
            <a:r>
              <a:rPr lang="en-US" sz="2900" b="1" dirty="0" smtClean="0"/>
              <a:t>It is the cover of a German almanac ( a calendar with information ) designed by the journalist Andreas </a:t>
            </a:r>
            <a:r>
              <a:rPr lang="en-US" sz="2900" b="1" dirty="0" err="1" smtClean="0"/>
              <a:t>Rebmann</a:t>
            </a:r>
            <a:r>
              <a:rPr lang="en-US" sz="2900" b="1" dirty="0" smtClean="0"/>
              <a:t> in 1798. </a:t>
            </a:r>
          </a:p>
          <a:p>
            <a:r>
              <a:rPr lang="en-US" sz="2900" b="1" dirty="0" err="1" smtClean="0"/>
              <a:t>Rebmann</a:t>
            </a:r>
            <a:r>
              <a:rPr lang="en-US" sz="2900" b="1" dirty="0" smtClean="0"/>
              <a:t> lived in the city of Mainz and was a member of a German Jacobin group.</a:t>
            </a:r>
            <a:endParaRPr lang="en-IN" sz="2900" b="1" dirty="0"/>
          </a:p>
        </p:txBody>
      </p:sp>
    </p:spTree>
    <p:extLst>
      <p:ext uri="{BB962C8B-B14F-4D97-AF65-F5344CB8AC3E}">
        <p14:creationId xmlns:p14="http://schemas.microsoft.com/office/powerpoint/2010/main" val="2656525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basic difference in these fig?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9" b="667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5367338"/>
            <a:ext cx="6858000" cy="1109662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The image of the French Bastille being stormed by the revolutionary crowd has been placed next to a similar fortress meant to represent the bastion of despotic rule in the German province of Kassel.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745592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fig shows?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0" b="16110"/>
          <a:stretch>
            <a:fillRect/>
          </a:stretch>
        </p:blipFill>
        <p:spPr>
          <a:xfrm>
            <a:off x="1371600" y="381000"/>
            <a:ext cx="6400800" cy="43465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1800" b="1" dirty="0" smtClean="0"/>
              <a:t>Ans. Europe after the Congress of Vienna, 1815.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03712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the pic above tells us.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r="602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056312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The Planting of Tree of Liberty in </a:t>
            </a:r>
            <a:r>
              <a:rPr lang="en-US" sz="1800" b="1" dirty="0" err="1" smtClean="0"/>
              <a:t>Zweibrücken</a:t>
            </a:r>
            <a:r>
              <a:rPr lang="en-US" sz="1800" b="1" dirty="0" smtClean="0"/>
              <a:t>, Germany.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01457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painted this fig?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r="602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1800" b="1" dirty="0"/>
              <a:t>T</a:t>
            </a:r>
            <a:r>
              <a:rPr lang="sv-SE" sz="1800" b="1" dirty="0" smtClean="0"/>
              <a:t>he German painter Karl Kaspar Fritz.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9208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Q. In this fig which soldiers are declared as oppressors?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r="602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Ans. French 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431391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800600"/>
            <a:ext cx="6211888" cy="566738"/>
          </a:xfrm>
        </p:spPr>
        <p:txBody>
          <a:bodyPr/>
          <a:lstStyle/>
          <a:p>
            <a:r>
              <a:rPr lang="en-US" dirty="0" err="1" smtClean="0"/>
              <a:t>Q.What</a:t>
            </a:r>
            <a:r>
              <a:rPr lang="en-US" dirty="0" smtClean="0"/>
              <a:t> does the plaque read in the above fig?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r="602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7086600" cy="103346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Ans. The plaque being affixed to the Tree of Liberty carries a German inscription which in translation reads: ‘Take freedom and equality from us, the model of humanity.’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4259946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800600"/>
            <a:ext cx="5678488" cy="566738"/>
          </a:xfrm>
        </p:spPr>
        <p:txBody>
          <a:bodyPr/>
          <a:lstStyle/>
          <a:p>
            <a:r>
              <a:rPr lang="en-US" dirty="0" smtClean="0"/>
              <a:t>Q. Who is represented as postman in the fig?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 b="16974"/>
          <a:stretch>
            <a:fillRect/>
          </a:stretch>
        </p:blipFill>
        <p:spPr>
          <a:xfrm>
            <a:off x="2286000" y="228600"/>
            <a:ext cx="4992688" cy="4419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367338"/>
            <a:ext cx="6324600" cy="80486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Ans. Napoleon here is represented as a postman on his way back to France after he lost the battle of Leipzig in 1813. 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890483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Q. What does the letter dropping of his bags shows?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 b="1697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Ans. Each letter dropping out of his bag bears the names of the territories he lost.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734832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this fig represents?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1" r="1393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Ans. It represents </a:t>
            </a:r>
            <a:r>
              <a:rPr lang="en-IN" sz="1800" b="1" dirty="0" smtClean="0"/>
              <a:t>The Club of Thinkers.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80485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800600"/>
            <a:ext cx="5754688" cy="566738"/>
          </a:xfrm>
        </p:spPr>
        <p:txBody>
          <a:bodyPr/>
          <a:lstStyle/>
          <a:p>
            <a:r>
              <a:rPr lang="en-US" dirty="0" smtClean="0"/>
              <a:t>Q. What is the caricaturist trying to depict?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1" r="1393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367338"/>
            <a:ext cx="6172200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Silence is the first commandment of this learned society.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3799231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800600"/>
            <a:ext cx="5678488" cy="566738"/>
          </a:xfrm>
        </p:spPr>
        <p:txBody>
          <a:bodyPr/>
          <a:lstStyle/>
          <a:p>
            <a:r>
              <a:rPr lang="en-US" dirty="0" smtClean="0"/>
              <a:t>Q. What does the fig depict?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1" b="2355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367338"/>
            <a:ext cx="6477000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Giuseppe Mazzini and the founding of Young Europe in Berne 1833.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945254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Who printed the above fig?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1" b="2355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Ans. </a:t>
            </a:r>
            <a:r>
              <a:rPr lang="en-IN" sz="1800" b="1" dirty="0" err="1" smtClean="0"/>
              <a:t>Giacomo</a:t>
            </a:r>
            <a:r>
              <a:rPr lang="en-IN" sz="1800" b="1" dirty="0" smtClean="0"/>
              <a:t> </a:t>
            </a:r>
            <a:r>
              <a:rPr lang="en-IN" sz="1800" b="1" dirty="0" err="1" smtClean="0"/>
              <a:t>Mantegazza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85170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pic depicts?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5" b="1859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5367338"/>
            <a:ext cx="6324600" cy="80486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Ans. The pic depicts an incident in which 20,000 Greeks were said to have been killed by Turks on the island of Chios.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357497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800600"/>
            <a:ext cx="6858000" cy="5667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Q. Who is the painter of this fig which shows the massacre at Chios?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5" b="1859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7800" y="5367338"/>
            <a:ext cx="6324600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</a:t>
            </a:r>
            <a:r>
              <a:rPr lang="en-IN" sz="1800" b="1" dirty="0" smtClean="0"/>
              <a:t>Eugene Delacroix, 1824. </a:t>
            </a:r>
            <a:r>
              <a:rPr lang="en-US" sz="1900" b="1" dirty="0" smtClean="0"/>
              <a:t>The French painter Delacroix was one of the most important French Romantic painters.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592217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above pic depicts?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" b="6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Ans. </a:t>
            </a:r>
            <a:r>
              <a:rPr lang="en-IN" sz="1800" b="1" dirty="0" smtClean="0"/>
              <a:t>Peasants’ uprising, 1848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909208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pic above shows?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r="12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A. The Frankfurt parliament in the Church of St Paul. 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366621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800600"/>
            <a:ext cx="6477000" cy="566738"/>
          </a:xfrm>
        </p:spPr>
        <p:txBody>
          <a:bodyPr>
            <a:normAutofit/>
          </a:bodyPr>
          <a:lstStyle/>
          <a:p>
            <a:r>
              <a:rPr lang="en-US" dirty="0" smtClean="0"/>
              <a:t>Q. Who in the above pic is shown in the upper left gallery?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r="12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7800" y="5367338"/>
            <a:ext cx="6781800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Women, they were admitted only as observers to stand in the visitors’ gallery.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3156234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800600"/>
            <a:ext cx="6324600" cy="566738"/>
          </a:xfrm>
        </p:spPr>
        <p:txBody>
          <a:bodyPr/>
          <a:lstStyle/>
          <a:p>
            <a:r>
              <a:rPr lang="en-US" dirty="0" smtClean="0"/>
              <a:t>Q. What does the fig depicts?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5367338"/>
            <a:ext cx="6629400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The proclamation of the German empire in the Hall of Mirrors at Versailles.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488591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800600"/>
            <a:ext cx="6553200" cy="5667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Q. Which three prominent figures are shown in the above pic?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5367338"/>
            <a:ext cx="5907088" cy="1109662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800" b="1" dirty="0" smtClean="0"/>
              <a:t>Kaiser William I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 smtClean="0"/>
              <a:t>General Von </a:t>
            </a:r>
            <a:r>
              <a:rPr lang="en-US" sz="1800" b="1" dirty="0" err="1" smtClean="0"/>
              <a:t>Roon</a:t>
            </a:r>
            <a:endParaRPr lang="en-US" sz="18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 smtClean="0"/>
              <a:t>Otto von Bismarck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2973221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fig shows?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b="4493"/>
          <a:stretch>
            <a:fillRect/>
          </a:stretch>
        </p:blipFill>
        <p:spPr>
          <a:xfrm>
            <a:off x="1792288" y="612775"/>
            <a:ext cx="5486400" cy="4111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Ans. </a:t>
            </a:r>
            <a:r>
              <a:rPr lang="en-IN" sz="1800" b="1" dirty="0" smtClean="0"/>
              <a:t>Unification of Germany (1866-71). 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345021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above Caricature depicts?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r="637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284912" cy="80486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Ans. It is the Caricature of Otto von Bismarck in the German </a:t>
            </a:r>
            <a:r>
              <a:rPr lang="en-US" sz="1800" b="1" dirty="0" err="1" smtClean="0"/>
              <a:t>reichstag</a:t>
            </a:r>
            <a:r>
              <a:rPr lang="en-US" sz="1800" b="1" dirty="0" smtClean="0"/>
              <a:t> (parliament), from Figaro, Vienna, 5 March 1870. 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887349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Q. What is the basic difference between this two fig?</a:t>
            </a:r>
            <a:endParaRPr lang="en-IN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This fig shows Italian states before unification, 1858.</a:t>
            </a:r>
            <a:endParaRPr lang="en-IN" sz="1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3" y="2197621"/>
            <a:ext cx="3705742" cy="390579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535113"/>
            <a:ext cx="3810000" cy="6397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fig shows Italy after Unification</a:t>
            </a:r>
            <a:endParaRPr lang="en-IN" sz="1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61574"/>
            <a:ext cx="3657600" cy="3957442"/>
          </a:xfrm>
        </p:spPr>
      </p:pic>
    </p:spTree>
    <p:extLst>
      <p:ext uri="{BB962C8B-B14F-4D97-AF65-F5344CB8AC3E}">
        <p14:creationId xmlns:p14="http://schemas.microsoft.com/office/powerpoint/2010/main" val="3328572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800600"/>
            <a:ext cx="5983288" cy="566738"/>
          </a:xfrm>
        </p:spPr>
        <p:txBody>
          <a:bodyPr/>
          <a:lstStyle/>
          <a:p>
            <a:r>
              <a:rPr lang="en-US" dirty="0" smtClean="0"/>
              <a:t>Q. What does this fig depicts?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367338"/>
            <a:ext cx="7086600" cy="804862"/>
          </a:xfrm>
        </p:spPr>
        <p:txBody>
          <a:bodyPr>
            <a:normAutofit/>
          </a:bodyPr>
          <a:lstStyle/>
          <a:p>
            <a:r>
              <a:rPr lang="en-US" sz="1800" b="1" dirty="0"/>
              <a:t>Ans. Garibaldi helping King Victor Emmanuel II of Sardinia-Piedmont to pull on the boot named ‘Italy</a:t>
            </a:r>
            <a:r>
              <a:rPr lang="en-US" sz="1800" b="1" dirty="0" smtClean="0"/>
              <a:t>’. It was drawn in the year 1859.</a:t>
            </a:r>
            <a:endParaRPr lang="en-IN" sz="1800" b="1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8" b="170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3350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00600"/>
            <a:ext cx="6059488" cy="566738"/>
          </a:xfrm>
        </p:spPr>
        <p:txBody>
          <a:bodyPr/>
          <a:lstStyle/>
          <a:p>
            <a:r>
              <a:rPr lang="en-US" dirty="0" smtClean="0"/>
              <a:t>Q. Who is shown in this figure?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3" b="1954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7010400" cy="804862"/>
          </a:xfrm>
        </p:spPr>
        <p:txBody>
          <a:bodyPr>
            <a:normAutofit/>
          </a:bodyPr>
          <a:lstStyle/>
          <a:p>
            <a:r>
              <a:rPr lang="en-US" sz="1800" b="1" dirty="0"/>
              <a:t>Ans. </a:t>
            </a:r>
            <a:r>
              <a:rPr lang="en-US" sz="1800" b="1" dirty="0" smtClean="0"/>
              <a:t>This figure is of </a:t>
            </a:r>
            <a:r>
              <a:rPr lang="en-US" sz="1800" b="1" dirty="0"/>
              <a:t>Marianne representing the Republic of </a:t>
            </a:r>
            <a:r>
              <a:rPr lang="en-US" sz="1800" b="1" dirty="0" smtClean="0"/>
              <a:t>France. It is a postage stamp of 1850.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3134722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43" r="-50343"/>
          <a:stretch/>
        </p:blipFill>
        <p:spPr>
          <a:xfrm>
            <a:off x="2590800" y="381000"/>
            <a:ext cx="548640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800600"/>
            <a:ext cx="7315200" cy="566738"/>
          </a:xfrm>
        </p:spPr>
        <p:txBody>
          <a:bodyPr>
            <a:normAutofit/>
          </a:bodyPr>
          <a:lstStyle/>
          <a:p>
            <a:r>
              <a:rPr lang="en-US" dirty="0" smtClean="0"/>
              <a:t>Q. Who is shown in this figure? Who built this fig? Describe this fig.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7543800" cy="804862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Ans</a:t>
            </a:r>
            <a:r>
              <a:rPr lang="en-US" sz="1600" b="1" dirty="0"/>
              <a:t>. </a:t>
            </a:r>
            <a:r>
              <a:rPr lang="en-US" sz="1600" b="1" dirty="0" smtClean="0"/>
              <a:t>Germania. The </a:t>
            </a:r>
            <a:r>
              <a:rPr lang="en-US" sz="1600" b="1" dirty="0"/>
              <a:t>artist prepared this painting of Germania on a cotton banner, as it was meant to hang from the ceiling of the Church of St Paul where the Frankfurt parliament was convened in March 1848</a:t>
            </a:r>
            <a:r>
              <a:rPr lang="en-US" sz="1600" b="1" dirty="0" smtClean="0"/>
              <a:t>. It was Built by Philip </a:t>
            </a:r>
            <a:r>
              <a:rPr lang="en-US" sz="1600" b="1" dirty="0" err="1" smtClean="0"/>
              <a:t>Veit</a:t>
            </a:r>
            <a:r>
              <a:rPr lang="en-US" sz="1600" b="1" dirty="0"/>
              <a:t> </a:t>
            </a:r>
            <a:r>
              <a:rPr lang="en-US" sz="1600" b="1" dirty="0" smtClean="0"/>
              <a:t>in 1848.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2556544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00600"/>
            <a:ext cx="6059488" cy="566738"/>
          </a:xfrm>
        </p:spPr>
        <p:txBody>
          <a:bodyPr/>
          <a:lstStyle/>
          <a:p>
            <a:r>
              <a:rPr lang="en-US" dirty="0" smtClean="0"/>
              <a:t>Q. What does the fig depict?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859" b="-26859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6858000" cy="8048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Ans. </a:t>
            </a:r>
            <a:r>
              <a:rPr lang="en-IN" sz="1800" b="1" dirty="0"/>
              <a:t>The fallen </a:t>
            </a:r>
            <a:r>
              <a:rPr lang="en-IN" sz="1800" b="1" dirty="0" smtClean="0"/>
              <a:t>Germania. It was made by Julius </a:t>
            </a:r>
            <a:r>
              <a:rPr lang="en-IN" sz="1800" b="1" dirty="0" err="1" smtClean="0"/>
              <a:t>Hubner</a:t>
            </a:r>
            <a:r>
              <a:rPr lang="en-IN" sz="1800" b="1" dirty="0" smtClean="0"/>
              <a:t> in 1850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3485466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191000"/>
            <a:ext cx="5983288" cy="457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Q. Describe the attributes in this image.</a:t>
            </a:r>
            <a:endParaRPr lang="en-IN" sz="1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2667"/>
          <a:stretch>
            <a:fillRect/>
          </a:stretch>
        </p:blipFill>
        <p:spPr>
          <a:xfrm>
            <a:off x="2710920" y="612775"/>
            <a:ext cx="4567767" cy="34258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4572000"/>
            <a:ext cx="7543800" cy="2133600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Broken chains </a:t>
            </a:r>
            <a:r>
              <a:rPr lang="en-US" b="1" dirty="0" smtClean="0"/>
              <a:t>----------------------------Being </a:t>
            </a:r>
            <a:r>
              <a:rPr lang="en-US" b="1" dirty="0"/>
              <a:t>freed 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Breastplate </a:t>
            </a:r>
            <a:r>
              <a:rPr lang="en-US" b="1" dirty="0"/>
              <a:t>with eagle </a:t>
            </a:r>
            <a:r>
              <a:rPr lang="en-US" b="1" dirty="0" smtClean="0"/>
              <a:t>------------------Symbol </a:t>
            </a:r>
            <a:r>
              <a:rPr lang="en-US" b="1" dirty="0"/>
              <a:t>of the German empire – strength 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Crown </a:t>
            </a:r>
            <a:r>
              <a:rPr lang="en-US" b="1" dirty="0"/>
              <a:t>of oak leaves </a:t>
            </a:r>
            <a:r>
              <a:rPr lang="en-US" b="1" dirty="0" smtClean="0"/>
              <a:t>-------------------------Heroism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Sword -------------------------------Readiness </a:t>
            </a:r>
            <a:r>
              <a:rPr lang="en-US" b="1" dirty="0"/>
              <a:t>to fight 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Olive </a:t>
            </a:r>
            <a:r>
              <a:rPr lang="en-US" b="1" dirty="0"/>
              <a:t>branch around the sword </a:t>
            </a:r>
            <a:r>
              <a:rPr lang="en-US" b="1" dirty="0" smtClean="0"/>
              <a:t>----------------------Willingness </a:t>
            </a:r>
            <a:r>
              <a:rPr lang="en-US" b="1" dirty="0"/>
              <a:t>to make peace 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Black</a:t>
            </a:r>
            <a:r>
              <a:rPr lang="en-US" b="1" dirty="0"/>
              <a:t>, red and gold </a:t>
            </a:r>
            <a:r>
              <a:rPr lang="en-US" b="1" dirty="0" err="1"/>
              <a:t>tricolour</a:t>
            </a:r>
            <a:r>
              <a:rPr lang="en-US" b="1" dirty="0"/>
              <a:t> </a:t>
            </a:r>
            <a:r>
              <a:rPr lang="en-US" b="1" dirty="0" smtClean="0"/>
              <a:t>---------------------------Flag </a:t>
            </a:r>
            <a:r>
              <a:rPr lang="en-US" b="1" dirty="0"/>
              <a:t>of the liberal-nationalists in 1848, banned by the </a:t>
            </a:r>
            <a:r>
              <a:rPr lang="en-US" b="1" dirty="0" smtClean="0"/>
              <a:t>Dukes </a:t>
            </a:r>
            <a:r>
              <a:rPr lang="en-US" b="1" dirty="0"/>
              <a:t>of the German states 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Rays </a:t>
            </a:r>
            <a:r>
              <a:rPr lang="en-US" b="1" dirty="0"/>
              <a:t>of the rising sun </a:t>
            </a:r>
            <a:r>
              <a:rPr lang="en-US" b="1" dirty="0" smtClean="0"/>
              <a:t>--------------------------Beginning </a:t>
            </a:r>
            <a:r>
              <a:rPr lang="en-US" b="1" dirty="0"/>
              <a:t>of a new era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6566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800600"/>
            <a:ext cx="7543800" cy="5667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Q. What does the fig depicts? What does the inscription in the sword reads?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12" r="-32212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367338"/>
            <a:ext cx="7086600" cy="804862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 smtClean="0"/>
              <a:t>Ans. </a:t>
            </a:r>
            <a:r>
              <a:rPr lang="en-IN" sz="1800" b="1" dirty="0"/>
              <a:t>Germania guarding the Rhine</a:t>
            </a:r>
            <a:r>
              <a:rPr lang="en-IN" sz="1800" b="1" dirty="0" smtClean="0"/>
              <a:t>. </a:t>
            </a:r>
            <a:r>
              <a:rPr lang="en-US" sz="1800" b="1" dirty="0"/>
              <a:t>The inscription on Germania’s sword reads: ‘The German sword protects the German Rhine</a:t>
            </a:r>
            <a:r>
              <a:rPr lang="en-US" sz="1800" b="1" dirty="0" smtClean="0"/>
              <a:t>.’ This painting was made by Lorenz </a:t>
            </a:r>
            <a:r>
              <a:rPr lang="en-US" sz="1800" b="1" dirty="0" err="1" smtClean="0"/>
              <a:t>Clasen</a:t>
            </a:r>
            <a:r>
              <a:rPr lang="en-US" sz="1800" b="1" dirty="0" smtClean="0"/>
              <a:t> In 1860.</a:t>
            </a: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106527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 What does the image depicts?</a:t>
            </a:r>
            <a:endParaRPr lang="en-IN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" b="48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b="1" dirty="0"/>
              <a:t>Ans. A map celebrating the British Empire</a:t>
            </a:r>
            <a:r>
              <a:rPr lang="en-US" sz="1600" b="1" dirty="0" smtClean="0"/>
              <a:t>. 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3338395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24400"/>
            <a:ext cx="6288088" cy="3810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Q. Describe the above Image.</a:t>
            </a:r>
            <a:endParaRPr lang="en-IN" sz="1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" b="48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181600"/>
            <a:ext cx="7924800" cy="1447800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Ans.  At </a:t>
            </a:r>
            <a:r>
              <a:rPr lang="en-US" sz="1600" b="1" dirty="0"/>
              <a:t>the top, angels are shown carrying the banner of freedom. In the foreground, Britannia — the symbol of the British nation — is triumphantly sitting over the globe. </a:t>
            </a:r>
            <a:r>
              <a:rPr lang="en-US" sz="1600" b="1" dirty="0" smtClean="0"/>
              <a:t>     The </a:t>
            </a:r>
            <a:r>
              <a:rPr lang="en-US" sz="1600" b="1" dirty="0"/>
              <a:t>colonies are represented through images of tigers, elephants, forests and primitive people. The domination of the world is shown as the basis of Britain’s national </a:t>
            </a:r>
            <a:r>
              <a:rPr lang="en-US" sz="1600" b="1" dirty="0" smtClean="0"/>
              <a:t>pride.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3379138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1134</Words>
  <Application>Microsoft Office PowerPoint</Application>
  <PresentationFormat>On-screen Show (4:3)</PresentationFormat>
  <Paragraphs>84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Class 10 Social Science History</vt:lpstr>
      <vt:lpstr>Q. What is the theme of this figure?</vt:lpstr>
      <vt:lpstr>Q. Who painted and in which year?</vt:lpstr>
      <vt:lpstr>Q. What does the fig depict?</vt:lpstr>
      <vt:lpstr> </vt:lpstr>
      <vt:lpstr> What this fig depicts?</vt:lpstr>
      <vt:lpstr>What is the basic difference in these fig?</vt:lpstr>
      <vt:lpstr>Q. What does the fig shows?</vt:lpstr>
      <vt:lpstr>Q. What the pic above tells us.</vt:lpstr>
      <vt:lpstr>Who painted this fig?</vt:lpstr>
      <vt:lpstr>Q. In this fig which soldiers are declared as oppressors?</vt:lpstr>
      <vt:lpstr>Q.What does the plaque read in the above fig?</vt:lpstr>
      <vt:lpstr>Q. Who is represented as postman in the fig?</vt:lpstr>
      <vt:lpstr>Q. What does the letter dropping of his bags shows?</vt:lpstr>
      <vt:lpstr>Q. What does this fig represents?</vt:lpstr>
      <vt:lpstr>Q. What is the caricaturist trying to depict?</vt:lpstr>
      <vt:lpstr>Q. What does the fig depict?</vt:lpstr>
      <vt:lpstr>Q. Who printed the above fig?</vt:lpstr>
      <vt:lpstr>Q. What does the pic depicts?</vt:lpstr>
      <vt:lpstr>Q. Who is the painter of this fig which shows the massacre at Chios?</vt:lpstr>
      <vt:lpstr>Q. What does the above pic depicts?</vt:lpstr>
      <vt:lpstr>Q. What does the pic above shows?</vt:lpstr>
      <vt:lpstr>Q. Who in the above pic is shown in the upper left gallery?</vt:lpstr>
      <vt:lpstr>Q. What does the fig depicts?</vt:lpstr>
      <vt:lpstr>Q. Which three prominent figures are shown in the above pic?</vt:lpstr>
      <vt:lpstr>Q. What does the fig shows?</vt:lpstr>
      <vt:lpstr>Q. What does the above Caricature depicts?</vt:lpstr>
      <vt:lpstr>Q. What is the basic difference between this two fig?</vt:lpstr>
      <vt:lpstr>Q. What does this fig depicts?</vt:lpstr>
      <vt:lpstr>Q. Who is shown in this figure?</vt:lpstr>
      <vt:lpstr>Q. Who is shown in this figure? Who built this fig? Describe this fig.</vt:lpstr>
      <vt:lpstr>Q. What does the fig depict?</vt:lpstr>
      <vt:lpstr>Q. Describe the attributes in this image.</vt:lpstr>
      <vt:lpstr>Q. What does the fig depicts? What does the inscription in the sword reads?</vt:lpstr>
      <vt:lpstr>Q. What does the image depicts?</vt:lpstr>
      <vt:lpstr>Q. Describe the above Image.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10 Social Science History</dc:title>
  <dc:creator>PRINCIPAL JNV MAMIT</dc:creator>
  <cp:lastModifiedBy>PRINCIPAL JNV MAMIT</cp:lastModifiedBy>
  <cp:revision>21</cp:revision>
  <dcterms:created xsi:type="dcterms:W3CDTF">2024-09-30T05:53:38Z</dcterms:created>
  <dcterms:modified xsi:type="dcterms:W3CDTF">2024-11-30T06:05:41Z</dcterms:modified>
</cp:coreProperties>
</file>