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11" r:id="rId46"/>
    <p:sldId id="300" r:id="rId47"/>
    <p:sldId id="301" r:id="rId48"/>
    <p:sldId id="302" r:id="rId49"/>
    <p:sldId id="303" r:id="rId50"/>
    <p:sldId id="304" r:id="rId51"/>
    <p:sldId id="305" r:id="rId52"/>
    <p:sldId id="306" r:id="rId53"/>
    <p:sldId id="307" r:id="rId54"/>
    <p:sldId id="308" r:id="rId55"/>
    <p:sldId id="309" r:id="rId56"/>
    <p:sldId id="310"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3" r:id="rId76"/>
    <p:sldId id="331" r:id="rId77"/>
    <p:sldId id="334"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slide" Target="slides/slide75.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presProps" Target="presProps.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viewProps" Target="viewProps.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8F721-9917-C5CF-1278-C192FCE7EA93}"/>
              </a:ext>
            </a:extLst>
          </p:cNvPr>
          <p:cNvSpPr>
            <a:spLocks noGrp="1"/>
          </p:cNvSpPr>
          <p:nvPr>
            <p:ph type="ctrTitle"/>
          </p:nvPr>
        </p:nvSpPr>
        <p:spPr>
          <a:xfrm>
            <a:off x="762000" y="1710268"/>
            <a:ext cx="8512003" cy="2340568"/>
          </a:xfrm>
        </p:spPr>
        <p:txBody>
          <a:bodyPr/>
          <a:lstStyle/>
          <a:p>
            <a:r>
              <a:rPr lang="en-US" sz="3600" dirty="0"/>
              <a:t>From the Rulers to the Ruled: Types of Governments</a:t>
            </a:r>
          </a:p>
        </p:txBody>
      </p:sp>
      <p:sp>
        <p:nvSpPr>
          <p:cNvPr id="3" name="Subtitle 2">
            <a:extLst>
              <a:ext uri="{FF2B5EF4-FFF2-40B4-BE49-F238E27FC236}">
                <a16:creationId xmlns:a16="http://schemas.microsoft.com/office/drawing/2014/main" id="{ACFA7E4C-9957-6F1E-FE4F-E8DB96483D12}"/>
              </a:ext>
            </a:extLst>
          </p:cNvPr>
          <p:cNvSpPr>
            <a:spLocks noGrp="1"/>
          </p:cNvSpPr>
          <p:nvPr>
            <p:ph type="subTitle" idx="1"/>
          </p:nvPr>
        </p:nvSpPr>
        <p:spPr>
          <a:xfrm>
            <a:off x="1507067" y="4050833"/>
            <a:ext cx="7766936" cy="2095967"/>
          </a:xfrm>
        </p:spPr>
        <p:txBody>
          <a:bodyPr>
            <a:normAutofit/>
          </a:bodyPr>
          <a:lstStyle/>
          <a:p>
            <a:r>
              <a:rPr lang="en-US" dirty="0"/>
              <a:t>Chapter – 9 by </a:t>
            </a:r>
            <a:r>
              <a:rPr lang="en-US" dirty="0" err="1"/>
              <a:t>Samrendra</a:t>
            </a:r>
            <a:r>
              <a:rPr lang="en-US" dirty="0"/>
              <a:t> Kumar TGT- SST</a:t>
            </a:r>
          </a:p>
          <a:p>
            <a:r>
              <a:rPr lang="en-US" dirty="0"/>
              <a:t>JNV East </a:t>
            </a:r>
            <a:r>
              <a:rPr lang="en-US" dirty="0" err="1"/>
              <a:t>Singhbhum</a:t>
            </a:r>
            <a:r>
              <a:rPr lang="en-US" dirty="0"/>
              <a:t>, Jharkhand</a:t>
            </a:r>
          </a:p>
          <a:p>
            <a:pPr algn="l"/>
            <a:endParaRPr lang="en-US" dirty="0">
              <a:solidFill>
                <a:schemeClr val="accent5"/>
              </a:solidFill>
            </a:endParaRPr>
          </a:p>
          <a:p>
            <a:pPr algn="l"/>
            <a:endParaRPr lang="en-US" dirty="0">
              <a:solidFill>
                <a:schemeClr val="accent5"/>
              </a:solidFill>
            </a:endParaRPr>
          </a:p>
          <a:p>
            <a:pPr algn="l"/>
            <a:r>
              <a:rPr lang="en-US" dirty="0">
                <a:solidFill>
                  <a:schemeClr val="accent5"/>
                </a:solidFill>
              </a:rPr>
              <a:t>Visit:- https://jnvteacher.in</a:t>
            </a:r>
          </a:p>
        </p:txBody>
      </p:sp>
    </p:spTree>
    <p:extLst>
      <p:ext uri="{BB962C8B-B14F-4D97-AF65-F5344CB8AC3E}">
        <p14:creationId xmlns:p14="http://schemas.microsoft.com/office/powerpoint/2010/main" val="401163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9F695-DDED-9E99-83DD-7A519978B50A}"/>
              </a:ext>
            </a:extLst>
          </p:cNvPr>
          <p:cNvSpPr>
            <a:spLocks noGrp="1"/>
          </p:cNvSpPr>
          <p:nvPr>
            <p:ph type="title"/>
          </p:nvPr>
        </p:nvSpPr>
        <p:spPr/>
        <p:txBody>
          <a:bodyPr/>
          <a:lstStyle/>
          <a:p>
            <a:r>
              <a:rPr lang="en-US" dirty="0"/>
              <a:t>            The Indian Parliament</a:t>
            </a:r>
          </a:p>
        </p:txBody>
      </p:sp>
      <p:pic>
        <p:nvPicPr>
          <p:cNvPr id="4" name="Content Placeholder 3">
            <a:extLst>
              <a:ext uri="{FF2B5EF4-FFF2-40B4-BE49-F238E27FC236}">
                <a16:creationId xmlns:a16="http://schemas.microsoft.com/office/drawing/2014/main" id="{8DFC275C-DB02-5FE8-77F5-23F95CCB105D}"/>
              </a:ext>
            </a:extLst>
          </p:cNvPr>
          <p:cNvPicPr>
            <a:picLocks noGrp="1" noChangeAspect="1"/>
          </p:cNvPicPr>
          <p:nvPr>
            <p:ph idx="1"/>
          </p:nvPr>
        </p:nvPicPr>
        <p:blipFill>
          <a:blip r:embed="rId2"/>
          <a:stretch>
            <a:fillRect/>
          </a:stretch>
        </p:blipFill>
        <p:spPr>
          <a:xfrm>
            <a:off x="970756" y="2629694"/>
            <a:ext cx="8010525" cy="2943225"/>
          </a:xfrm>
        </p:spPr>
      </p:pic>
    </p:spTree>
    <p:extLst>
      <p:ext uri="{BB962C8B-B14F-4D97-AF65-F5344CB8AC3E}">
        <p14:creationId xmlns:p14="http://schemas.microsoft.com/office/powerpoint/2010/main" val="1565147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F908-ECE4-074A-A820-36C43159B0FD}"/>
              </a:ext>
            </a:extLst>
          </p:cNvPr>
          <p:cNvSpPr>
            <a:spLocks noGrp="1"/>
          </p:cNvSpPr>
          <p:nvPr>
            <p:ph type="title"/>
          </p:nvPr>
        </p:nvSpPr>
        <p:spPr/>
        <p:txBody>
          <a:bodyPr/>
          <a:lstStyle/>
          <a:p>
            <a:r>
              <a:rPr lang="en-US" dirty="0"/>
              <a:t>             </a:t>
            </a:r>
            <a:r>
              <a:rPr lang="en-US" dirty="0" err="1"/>
              <a:t>Kauṭilya</a:t>
            </a:r>
            <a:r>
              <a:rPr lang="en-US" dirty="0"/>
              <a:t> in </a:t>
            </a:r>
            <a:r>
              <a:rPr lang="en-US" dirty="0" err="1"/>
              <a:t>Arthaśhāstra</a:t>
            </a:r>
            <a:endParaRPr lang="en-US" dirty="0"/>
          </a:p>
        </p:txBody>
      </p:sp>
      <p:sp>
        <p:nvSpPr>
          <p:cNvPr id="3" name="Content Placeholder 2">
            <a:extLst>
              <a:ext uri="{FF2B5EF4-FFF2-40B4-BE49-F238E27FC236}">
                <a16:creationId xmlns:a16="http://schemas.microsoft.com/office/drawing/2014/main" id="{82A2B73A-20F0-F08E-F795-04115F402AA8}"/>
              </a:ext>
            </a:extLst>
          </p:cNvPr>
          <p:cNvSpPr>
            <a:spLocks noGrp="1"/>
          </p:cNvSpPr>
          <p:nvPr>
            <p:ph idx="1"/>
          </p:nvPr>
        </p:nvSpPr>
        <p:spPr/>
        <p:txBody>
          <a:bodyPr/>
          <a:lstStyle/>
          <a:p>
            <a:r>
              <a:rPr lang="en-US" sz="3200" dirty="0"/>
              <a:t>A ruler’s duties in the internal administration of the country are three-fold: </a:t>
            </a:r>
            <a:r>
              <a:rPr lang="en-US" sz="3200" dirty="0" err="1"/>
              <a:t>rakṣha</a:t>
            </a:r>
            <a:r>
              <a:rPr lang="en-US" sz="3200" dirty="0"/>
              <a:t> (protection of the state from external aggression), </a:t>
            </a:r>
            <a:r>
              <a:rPr lang="en-US" sz="3200" dirty="0" err="1"/>
              <a:t>pālana</a:t>
            </a:r>
            <a:r>
              <a:rPr lang="en-US" sz="3200" dirty="0"/>
              <a:t> (maintenance of law and order within the state), and </a:t>
            </a:r>
            <a:r>
              <a:rPr lang="en-US" sz="3200" dirty="0" err="1"/>
              <a:t>yogakṣhema</a:t>
            </a:r>
            <a:r>
              <a:rPr lang="en-US" sz="3200" dirty="0"/>
              <a:t> (safeguarding the welfare of the people).</a:t>
            </a:r>
          </a:p>
          <a:p>
            <a:endParaRPr lang="en-US" dirty="0"/>
          </a:p>
        </p:txBody>
      </p:sp>
    </p:spTree>
    <p:extLst>
      <p:ext uri="{BB962C8B-B14F-4D97-AF65-F5344CB8AC3E}">
        <p14:creationId xmlns:p14="http://schemas.microsoft.com/office/powerpoint/2010/main" val="281539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5E53-8871-29C8-9186-08D9B6EF8E37}"/>
              </a:ext>
            </a:extLst>
          </p:cNvPr>
          <p:cNvSpPr>
            <a:spLocks noGrp="1"/>
          </p:cNvSpPr>
          <p:nvPr>
            <p:ph type="title"/>
          </p:nvPr>
        </p:nvSpPr>
        <p:spPr/>
        <p:txBody>
          <a:bodyPr/>
          <a:lstStyle/>
          <a:p>
            <a:r>
              <a:rPr lang="en-US" dirty="0"/>
              <a:t>                  </a:t>
            </a:r>
            <a:br>
              <a:rPr lang="en-US" dirty="0"/>
            </a:br>
            <a:r>
              <a:rPr lang="en-US" dirty="0"/>
              <a:t>                      </a:t>
            </a:r>
            <a:r>
              <a:rPr lang="en-US" dirty="0" err="1"/>
              <a:t>Triger</a:t>
            </a:r>
            <a:r>
              <a:rPr lang="en-US" dirty="0"/>
              <a:t> Questions</a:t>
            </a:r>
          </a:p>
        </p:txBody>
      </p:sp>
      <p:sp>
        <p:nvSpPr>
          <p:cNvPr id="3" name="Content Placeholder 2">
            <a:extLst>
              <a:ext uri="{FF2B5EF4-FFF2-40B4-BE49-F238E27FC236}">
                <a16:creationId xmlns:a16="http://schemas.microsoft.com/office/drawing/2014/main" id="{F0B99C91-6FBE-EBCD-3EA4-CF3F3290C142}"/>
              </a:ext>
            </a:extLst>
          </p:cNvPr>
          <p:cNvSpPr>
            <a:spLocks noGrp="1"/>
          </p:cNvSpPr>
          <p:nvPr>
            <p:ph idx="1"/>
          </p:nvPr>
        </p:nvSpPr>
        <p:spPr/>
        <p:txBody>
          <a:bodyPr>
            <a:normAutofit/>
          </a:bodyPr>
          <a:lstStyle/>
          <a:p>
            <a:r>
              <a:rPr lang="en-US" sz="2800" dirty="0"/>
              <a:t>1. What are the different types of government? </a:t>
            </a:r>
          </a:p>
          <a:p>
            <a:r>
              <a:rPr lang="en-US" sz="2800" dirty="0"/>
              <a:t>2. Where do governments get their power from? </a:t>
            </a:r>
          </a:p>
          <a:p>
            <a:r>
              <a:rPr lang="en-US" sz="2800" dirty="0"/>
              <a:t>3. How does a country’s government interact with the people?</a:t>
            </a:r>
          </a:p>
          <a:p>
            <a:r>
              <a:rPr lang="en-US" sz="2800" dirty="0"/>
              <a:t>4. Why does democracy matter?</a:t>
            </a:r>
          </a:p>
        </p:txBody>
      </p:sp>
    </p:spTree>
    <p:extLst>
      <p:ext uri="{BB962C8B-B14F-4D97-AF65-F5344CB8AC3E}">
        <p14:creationId xmlns:p14="http://schemas.microsoft.com/office/powerpoint/2010/main" val="1417037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238F5-2D10-7951-6DB7-3AE47D0826AC}"/>
              </a:ext>
            </a:extLst>
          </p:cNvPr>
          <p:cNvSpPr>
            <a:spLocks noGrp="1"/>
          </p:cNvSpPr>
          <p:nvPr>
            <p:ph type="title"/>
          </p:nvPr>
        </p:nvSpPr>
        <p:spPr>
          <a:xfrm>
            <a:off x="368300" y="609600"/>
            <a:ext cx="9207500" cy="1320800"/>
          </a:xfrm>
        </p:spPr>
        <p:txBody>
          <a:bodyPr/>
          <a:lstStyle/>
          <a:p>
            <a:r>
              <a:rPr lang="en-US" dirty="0"/>
              <a:t>What are the Functions of the Government?</a:t>
            </a:r>
          </a:p>
        </p:txBody>
      </p:sp>
      <p:sp>
        <p:nvSpPr>
          <p:cNvPr id="3" name="Content Placeholder 2">
            <a:extLst>
              <a:ext uri="{FF2B5EF4-FFF2-40B4-BE49-F238E27FC236}">
                <a16:creationId xmlns:a16="http://schemas.microsoft.com/office/drawing/2014/main" id="{498CD708-9D65-0B6D-A7E4-09A7C5F48658}"/>
              </a:ext>
            </a:extLst>
          </p:cNvPr>
          <p:cNvSpPr>
            <a:spLocks noGrp="1"/>
          </p:cNvSpPr>
          <p:nvPr>
            <p:ph idx="1"/>
          </p:nvPr>
        </p:nvSpPr>
        <p:spPr>
          <a:xfrm>
            <a:off x="677334" y="1219201"/>
            <a:ext cx="9038166" cy="4394200"/>
          </a:xfrm>
        </p:spPr>
        <p:txBody>
          <a:bodyPr>
            <a:noAutofit/>
          </a:bodyPr>
          <a:lstStyle/>
          <a:p>
            <a:pPr marL="0" indent="0">
              <a:buNone/>
            </a:pPr>
            <a:endParaRPr lang="en-US" sz="2000" dirty="0"/>
          </a:p>
          <a:p>
            <a:r>
              <a:rPr lang="en-US" sz="2000" dirty="0"/>
              <a:t>maintaining law and order in society;</a:t>
            </a:r>
          </a:p>
          <a:p>
            <a:r>
              <a:rPr lang="en-US" sz="2000" dirty="0"/>
              <a:t>ensuring peace, stability, and security for the people;</a:t>
            </a:r>
          </a:p>
          <a:p>
            <a:r>
              <a:rPr lang="en-US" sz="2000" dirty="0"/>
              <a:t>managing relationships with other countries;</a:t>
            </a:r>
          </a:p>
          <a:p>
            <a:r>
              <a:rPr lang="en-US" sz="2000" dirty="0"/>
              <a:t>taking care of national </a:t>
            </a:r>
            <a:r>
              <a:rPr lang="en-US" sz="2000" dirty="0" err="1"/>
              <a:t>defence</a:t>
            </a:r>
            <a:r>
              <a:rPr lang="en-US" sz="2000" dirty="0"/>
              <a:t>;</a:t>
            </a:r>
          </a:p>
          <a:p>
            <a:r>
              <a:rPr lang="en-US" sz="2000" dirty="0"/>
              <a:t>delivering essential goods and services (education, healthcare, infrastructure);</a:t>
            </a:r>
          </a:p>
          <a:p>
            <a:r>
              <a:rPr lang="en-US" sz="2000" dirty="0"/>
              <a:t>managing the economy and economic activities;</a:t>
            </a:r>
          </a:p>
          <a:p>
            <a:r>
              <a:rPr lang="en-US" sz="2000" dirty="0"/>
              <a:t>working for the welfare and improving people’s lives.</a:t>
            </a:r>
          </a:p>
        </p:txBody>
      </p:sp>
    </p:spTree>
    <p:extLst>
      <p:ext uri="{BB962C8B-B14F-4D97-AF65-F5344CB8AC3E}">
        <p14:creationId xmlns:p14="http://schemas.microsoft.com/office/powerpoint/2010/main" val="2469389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6DF8-6B41-B2FE-5F72-F4DE3310EA83}"/>
              </a:ext>
            </a:extLst>
          </p:cNvPr>
          <p:cNvSpPr>
            <a:spLocks noGrp="1"/>
          </p:cNvSpPr>
          <p:nvPr>
            <p:ph type="title"/>
          </p:nvPr>
        </p:nvSpPr>
        <p:spPr/>
        <p:txBody>
          <a:bodyPr/>
          <a:lstStyle/>
          <a:p>
            <a:r>
              <a:rPr lang="en-US" dirty="0"/>
              <a:t>     Democratic Form of Government</a:t>
            </a:r>
          </a:p>
        </p:txBody>
      </p:sp>
      <p:sp>
        <p:nvSpPr>
          <p:cNvPr id="3" name="Content Placeholder 2">
            <a:extLst>
              <a:ext uri="{FF2B5EF4-FFF2-40B4-BE49-F238E27FC236}">
                <a16:creationId xmlns:a16="http://schemas.microsoft.com/office/drawing/2014/main" id="{17852526-0D0C-F6A1-9DE2-B180588D0B83}"/>
              </a:ext>
            </a:extLst>
          </p:cNvPr>
          <p:cNvSpPr>
            <a:spLocks noGrp="1"/>
          </p:cNvSpPr>
          <p:nvPr>
            <p:ph idx="1"/>
          </p:nvPr>
        </p:nvSpPr>
        <p:spPr/>
        <p:txBody>
          <a:bodyPr/>
          <a:lstStyle/>
          <a:p>
            <a:r>
              <a:rPr lang="en-US" dirty="0"/>
              <a:t>we learned that India has a democratic form of government. Like India, many countries have a democratic government; but some countries have other forms of governments. </a:t>
            </a:r>
          </a:p>
          <a:p>
            <a:endParaRPr lang="en-US" dirty="0"/>
          </a:p>
          <a:p>
            <a:endParaRPr lang="en-US" dirty="0"/>
          </a:p>
          <a:p>
            <a:r>
              <a:rPr lang="en-US" dirty="0"/>
              <a:t>Even all democratic governments are not exactly the same. How they differ from each other, and how they function.</a:t>
            </a:r>
          </a:p>
        </p:txBody>
      </p:sp>
    </p:spTree>
    <p:extLst>
      <p:ext uri="{BB962C8B-B14F-4D97-AF65-F5344CB8AC3E}">
        <p14:creationId xmlns:p14="http://schemas.microsoft.com/office/powerpoint/2010/main" val="3119812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E6537-89E0-5C88-388E-16384DC65332}"/>
              </a:ext>
            </a:extLst>
          </p:cNvPr>
          <p:cNvSpPr>
            <a:spLocks noGrp="1"/>
          </p:cNvSpPr>
          <p:nvPr>
            <p:ph type="title"/>
          </p:nvPr>
        </p:nvSpPr>
        <p:spPr/>
        <p:txBody>
          <a:bodyPr/>
          <a:lstStyle/>
          <a:p>
            <a:r>
              <a:rPr lang="en-US" dirty="0"/>
              <a:t>             What is Democracy?</a:t>
            </a:r>
          </a:p>
        </p:txBody>
      </p:sp>
      <p:sp>
        <p:nvSpPr>
          <p:cNvPr id="3" name="Content Placeholder 2">
            <a:extLst>
              <a:ext uri="{FF2B5EF4-FFF2-40B4-BE49-F238E27FC236}">
                <a16:creationId xmlns:a16="http://schemas.microsoft.com/office/drawing/2014/main" id="{6FDA4483-43FD-B635-63F5-51B08E0C53CA}"/>
              </a:ext>
            </a:extLst>
          </p:cNvPr>
          <p:cNvSpPr>
            <a:spLocks noGrp="1"/>
          </p:cNvSpPr>
          <p:nvPr>
            <p:ph idx="1"/>
          </p:nvPr>
        </p:nvSpPr>
        <p:spPr/>
        <p:txBody>
          <a:bodyPr/>
          <a:lstStyle/>
          <a:p>
            <a:r>
              <a:rPr lang="en-US" dirty="0"/>
              <a:t>‘Democracy’ is best understood as ‘rule of the people.’</a:t>
            </a:r>
          </a:p>
          <a:p>
            <a:r>
              <a:rPr lang="en-US" dirty="0"/>
              <a:t>This means that the source of power and authority in a democracy are the people of the country.</a:t>
            </a:r>
          </a:p>
        </p:txBody>
      </p:sp>
    </p:spTree>
    <p:extLst>
      <p:ext uri="{BB962C8B-B14F-4D97-AF65-F5344CB8AC3E}">
        <p14:creationId xmlns:p14="http://schemas.microsoft.com/office/powerpoint/2010/main" val="4083128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02A3-D3C5-8EDB-E1C9-4E084F5529E1}"/>
              </a:ext>
            </a:extLst>
          </p:cNvPr>
          <p:cNvSpPr>
            <a:spLocks noGrp="1"/>
          </p:cNvSpPr>
          <p:nvPr>
            <p:ph type="title"/>
          </p:nvPr>
        </p:nvSpPr>
        <p:spPr/>
        <p:txBody>
          <a:bodyPr/>
          <a:lstStyle/>
          <a:p>
            <a:r>
              <a:rPr lang="en-US" dirty="0"/>
              <a:t>A school example</a:t>
            </a:r>
          </a:p>
        </p:txBody>
      </p:sp>
      <p:sp>
        <p:nvSpPr>
          <p:cNvPr id="3" name="Content Placeholder 2">
            <a:extLst>
              <a:ext uri="{FF2B5EF4-FFF2-40B4-BE49-F238E27FC236}">
                <a16:creationId xmlns:a16="http://schemas.microsoft.com/office/drawing/2014/main" id="{B4762ED5-4421-779C-9F28-3983D7C3A817}"/>
              </a:ext>
            </a:extLst>
          </p:cNvPr>
          <p:cNvSpPr>
            <a:spLocks noGrp="1"/>
          </p:cNvSpPr>
          <p:nvPr>
            <p:ph idx="1"/>
          </p:nvPr>
        </p:nvSpPr>
        <p:spPr>
          <a:xfrm>
            <a:off x="677334" y="2160589"/>
            <a:ext cx="9000066" cy="3880773"/>
          </a:xfrm>
        </p:spPr>
        <p:txBody>
          <a:bodyPr/>
          <a:lstStyle/>
          <a:p>
            <a:r>
              <a:rPr lang="en-US" dirty="0"/>
              <a:t>A school is full of activities and things that must be done. </a:t>
            </a:r>
          </a:p>
          <a:p>
            <a:r>
              <a:rPr lang="en-US" dirty="0"/>
              <a:t>For example, there are timetables to be made and followed, sports activities to be organized, food to be served during lunch time, utensils to be cleaned, speakers to be decided for the morning assembly. </a:t>
            </a:r>
          </a:p>
          <a:p>
            <a:r>
              <a:rPr lang="en-US" dirty="0"/>
              <a:t>With so many things to be done, the Head Teacher realized that a Student Committee should be appointed so that students can be part of making the relevant rules, then help in implementation of the rules, and ensure that the rules are being followed.</a:t>
            </a:r>
          </a:p>
          <a:p>
            <a:r>
              <a:rPr lang="en-US" dirty="0"/>
              <a:t>The question before the Head Teacher was — who will be part of the committee?</a:t>
            </a:r>
          </a:p>
        </p:txBody>
      </p:sp>
    </p:spTree>
    <p:extLst>
      <p:ext uri="{BB962C8B-B14F-4D97-AF65-F5344CB8AC3E}">
        <p14:creationId xmlns:p14="http://schemas.microsoft.com/office/powerpoint/2010/main" val="2842602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62789-314A-C3CF-E9E3-44591B044E56}"/>
              </a:ext>
            </a:extLst>
          </p:cNvPr>
          <p:cNvSpPr>
            <a:spLocks noGrp="1"/>
          </p:cNvSpPr>
          <p:nvPr>
            <p:ph type="title"/>
          </p:nvPr>
        </p:nvSpPr>
        <p:spPr>
          <a:xfrm>
            <a:off x="677334" y="609600"/>
            <a:ext cx="8596668" cy="2235200"/>
          </a:xfrm>
        </p:spPr>
        <p:txBody>
          <a:bodyPr>
            <a:normAutofit/>
          </a:bodyPr>
          <a:lstStyle/>
          <a:p>
            <a:r>
              <a:rPr lang="en-US" sz="2000" dirty="0"/>
              <a:t>.</a:t>
            </a:r>
          </a:p>
        </p:txBody>
      </p:sp>
      <p:sp>
        <p:nvSpPr>
          <p:cNvPr id="3" name="Content Placeholder 2">
            <a:extLst>
              <a:ext uri="{FF2B5EF4-FFF2-40B4-BE49-F238E27FC236}">
                <a16:creationId xmlns:a16="http://schemas.microsoft.com/office/drawing/2014/main" id="{5724ACC4-C25F-C23E-6B18-50682B27FB81}"/>
              </a:ext>
            </a:extLst>
          </p:cNvPr>
          <p:cNvSpPr>
            <a:spLocks noGrp="1"/>
          </p:cNvSpPr>
          <p:nvPr>
            <p:ph idx="1"/>
          </p:nvPr>
        </p:nvSpPr>
        <p:spPr>
          <a:xfrm>
            <a:off x="330200" y="2514600"/>
            <a:ext cx="9385300" cy="3526762"/>
          </a:xfrm>
        </p:spPr>
        <p:txBody>
          <a:bodyPr>
            <a:normAutofit lnSpcReduction="10000"/>
          </a:bodyPr>
          <a:lstStyle/>
          <a:p>
            <a:endParaRPr lang="en-US" dirty="0"/>
          </a:p>
          <a:p>
            <a:r>
              <a:rPr lang="en-US" sz="1800" dirty="0"/>
              <a:t>She proposed that it would be good if some students can take responsibility for these tasks. A student committee should be formed. Hearing this, the students got excited and started arguing.</a:t>
            </a:r>
            <a:endParaRPr lang="en-US" dirty="0"/>
          </a:p>
          <a:p>
            <a:endParaRPr lang="en-US" dirty="0"/>
          </a:p>
          <a:p>
            <a:r>
              <a:rPr lang="en-US" dirty="0" err="1"/>
              <a:t>Naghma</a:t>
            </a:r>
            <a:r>
              <a:rPr lang="en-US" dirty="0"/>
              <a:t>: Students in Grade 12 are the most senior; we will take care of everything.</a:t>
            </a:r>
          </a:p>
          <a:p>
            <a:r>
              <a:rPr lang="en-US" dirty="0" err="1"/>
              <a:t>Shobha</a:t>
            </a:r>
            <a:r>
              <a:rPr lang="en-US" dirty="0"/>
              <a:t>: But you will finish school in a few months. The students in Grade 11 </a:t>
            </a:r>
          </a:p>
          <a:p>
            <a:pPr marL="0" indent="0">
              <a:buNone/>
            </a:pPr>
            <a:r>
              <a:rPr lang="en-US" dirty="0"/>
              <a:t>should take care of everything.</a:t>
            </a:r>
          </a:p>
          <a:p>
            <a:r>
              <a:rPr lang="en-US" dirty="0" err="1"/>
              <a:t>Gurpreet</a:t>
            </a:r>
            <a:r>
              <a:rPr lang="en-US" dirty="0"/>
              <a:t>: If the students of only one grade will take care of everything, then how will they know about the problems that other grades face?</a:t>
            </a:r>
          </a:p>
        </p:txBody>
      </p:sp>
      <p:pic>
        <p:nvPicPr>
          <p:cNvPr id="4" name="Picture 3">
            <a:extLst>
              <a:ext uri="{FF2B5EF4-FFF2-40B4-BE49-F238E27FC236}">
                <a16:creationId xmlns:a16="http://schemas.microsoft.com/office/drawing/2014/main" id="{724CEF39-D96C-370B-8953-B325F67A1DDF}"/>
              </a:ext>
            </a:extLst>
          </p:cNvPr>
          <p:cNvPicPr>
            <a:picLocks noChangeAspect="1"/>
          </p:cNvPicPr>
          <p:nvPr/>
        </p:nvPicPr>
        <p:blipFill>
          <a:blip r:embed="rId2"/>
          <a:stretch>
            <a:fillRect/>
          </a:stretch>
        </p:blipFill>
        <p:spPr>
          <a:xfrm>
            <a:off x="2917999" y="609600"/>
            <a:ext cx="4460702" cy="2133600"/>
          </a:xfrm>
          <a:prstGeom prst="rect">
            <a:avLst/>
          </a:prstGeom>
        </p:spPr>
      </p:pic>
    </p:spTree>
    <p:extLst>
      <p:ext uri="{BB962C8B-B14F-4D97-AF65-F5344CB8AC3E}">
        <p14:creationId xmlns:p14="http://schemas.microsoft.com/office/powerpoint/2010/main" val="3291264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78FB5-BCB1-E5EB-2629-0CFB964ADBB3}"/>
              </a:ext>
            </a:extLst>
          </p:cNvPr>
          <p:cNvSpPr>
            <a:spLocks noGrp="1"/>
          </p:cNvSpPr>
          <p:nvPr>
            <p:ph type="title"/>
          </p:nvPr>
        </p:nvSpPr>
        <p:spPr/>
        <p:txBody>
          <a:bodyPr/>
          <a:lstStyle/>
          <a:p>
            <a:r>
              <a:rPr lang="en-US" dirty="0"/>
              <a:t>                    Representative</a:t>
            </a:r>
          </a:p>
        </p:txBody>
      </p:sp>
      <p:sp>
        <p:nvSpPr>
          <p:cNvPr id="3" name="Content Placeholder 2">
            <a:extLst>
              <a:ext uri="{FF2B5EF4-FFF2-40B4-BE49-F238E27FC236}">
                <a16:creationId xmlns:a16="http://schemas.microsoft.com/office/drawing/2014/main" id="{9B8C78E0-B0B8-2500-576E-608B1B97C724}"/>
              </a:ext>
            </a:extLst>
          </p:cNvPr>
          <p:cNvSpPr>
            <a:spLocks noGrp="1"/>
          </p:cNvSpPr>
          <p:nvPr>
            <p:ph idx="1"/>
          </p:nvPr>
        </p:nvSpPr>
        <p:spPr/>
        <p:txBody>
          <a:bodyPr/>
          <a:lstStyle/>
          <a:p>
            <a:r>
              <a:rPr lang="en-US" dirty="0"/>
              <a:t>Representative: A person who is chosen to act or make decisions on behalf of another person or group of people.</a:t>
            </a:r>
          </a:p>
        </p:txBody>
      </p:sp>
    </p:spTree>
    <p:extLst>
      <p:ext uri="{BB962C8B-B14F-4D97-AF65-F5344CB8AC3E}">
        <p14:creationId xmlns:p14="http://schemas.microsoft.com/office/powerpoint/2010/main" val="2270064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18E07-213F-D562-4498-B4CE5D3D8A01}"/>
              </a:ext>
            </a:extLst>
          </p:cNvPr>
          <p:cNvSpPr>
            <a:spLocks noGrp="1"/>
          </p:cNvSpPr>
          <p:nvPr>
            <p:ph type="title"/>
          </p:nvPr>
        </p:nvSpPr>
        <p:spPr/>
        <p:txBody>
          <a:bodyPr>
            <a:noAutofit/>
          </a:bodyPr>
          <a:lstStyle/>
          <a:p>
            <a:r>
              <a:rPr lang="en-US" sz="2800" dirty="0"/>
              <a:t>In this exciting situation, the students finally came to three options:</a:t>
            </a:r>
          </a:p>
        </p:txBody>
      </p:sp>
      <p:sp>
        <p:nvSpPr>
          <p:cNvPr id="3" name="Content Placeholder 2">
            <a:extLst>
              <a:ext uri="{FF2B5EF4-FFF2-40B4-BE49-F238E27FC236}">
                <a16:creationId xmlns:a16="http://schemas.microsoft.com/office/drawing/2014/main" id="{0A2C5EA8-8784-2DE9-2074-BC11DAB67A0A}"/>
              </a:ext>
            </a:extLst>
          </p:cNvPr>
          <p:cNvSpPr>
            <a:spLocks noGrp="1"/>
          </p:cNvSpPr>
          <p:nvPr>
            <p:ph idx="1"/>
          </p:nvPr>
        </p:nvSpPr>
        <p:spPr>
          <a:xfrm>
            <a:off x="677334" y="2160589"/>
            <a:ext cx="9076266" cy="3880773"/>
          </a:xfrm>
        </p:spPr>
        <p:txBody>
          <a:bodyPr>
            <a:normAutofit/>
          </a:bodyPr>
          <a:lstStyle/>
          <a:p>
            <a:pPr marL="0" indent="0">
              <a:buNone/>
            </a:pPr>
            <a:endParaRPr lang="en-US" dirty="0"/>
          </a:p>
          <a:p>
            <a:r>
              <a:rPr lang="en-US" dirty="0"/>
              <a:t>Everyone in the school becomes part of the committee and takes responsibility. </a:t>
            </a:r>
          </a:p>
          <a:p>
            <a:r>
              <a:rPr lang="en-US" dirty="0"/>
              <a:t>The Head Teacher chooses the students herself for the committee. </a:t>
            </a:r>
          </a:p>
          <a:p>
            <a:r>
              <a:rPr lang="en-US" dirty="0"/>
              <a:t>The students choose their representatives through voting, and the chosen representatives become the members of the committee.</a:t>
            </a:r>
          </a:p>
          <a:p>
            <a:endParaRPr lang="en-US" dirty="0"/>
          </a:p>
          <a:p>
            <a:r>
              <a:rPr lang="en-US" sz="2000" b="1" dirty="0"/>
              <a:t>Which of the three methods do you think is most effective? Why?</a:t>
            </a:r>
          </a:p>
          <a:p>
            <a:r>
              <a:rPr lang="en-US" sz="2000" b="1" dirty="0"/>
              <a:t>The 3</a:t>
            </a:r>
            <a:r>
              <a:rPr lang="en-US" sz="2000" b="1" baseline="30000" dirty="0"/>
              <a:t>rd</a:t>
            </a:r>
            <a:r>
              <a:rPr lang="en-US" sz="2000" b="1" dirty="0"/>
              <a:t>  approach is a democratic way to choose representatives and form a committee.</a:t>
            </a:r>
          </a:p>
        </p:txBody>
      </p:sp>
    </p:spTree>
    <p:extLst>
      <p:ext uri="{BB962C8B-B14F-4D97-AF65-F5344CB8AC3E}">
        <p14:creationId xmlns:p14="http://schemas.microsoft.com/office/powerpoint/2010/main" val="760055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2C691-6DA8-39E2-5887-F8BCFA2D2430}"/>
              </a:ext>
            </a:extLst>
          </p:cNvPr>
          <p:cNvSpPr>
            <a:spLocks noGrp="1"/>
          </p:cNvSpPr>
          <p:nvPr>
            <p:ph type="title"/>
          </p:nvPr>
        </p:nvSpPr>
        <p:spPr>
          <a:xfrm>
            <a:off x="474134" y="342900"/>
            <a:ext cx="8596668" cy="1320800"/>
          </a:xfrm>
        </p:spPr>
        <p:txBody>
          <a:bodyPr>
            <a:normAutofit/>
          </a:bodyPr>
          <a:lstStyle/>
          <a:p>
            <a:r>
              <a:rPr lang="en-US" sz="2800" b="1" dirty="0"/>
              <a:t>The 3</a:t>
            </a:r>
            <a:r>
              <a:rPr lang="en-US" sz="2800" b="1" baseline="30000" dirty="0"/>
              <a:t>rd</a:t>
            </a:r>
            <a:r>
              <a:rPr lang="en-US" sz="2800" b="1" dirty="0"/>
              <a:t>  approach is a democratic way to choose representatives and form a committee.</a:t>
            </a:r>
            <a:endParaRPr lang="en-US" sz="2800" dirty="0"/>
          </a:p>
        </p:txBody>
      </p:sp>
      <p:sp>
        <p:nvSpPr>
          <p:cNvPr id="3" name="Content Placeholder 2">
            <a:extLst>
              <a:ext uri="{FF2B5EF4-FFF2-40B4-BE49-F238E27FC236}">
                <a16:creationId xmlns:a16="http://schemas.microsoft.com/office/drawing/2014/main" id="{07D3BBA0-97B8-7737-E3C1-6D2826A89A4E}"/>
              </a:ext>
            </a:extLst>
          </p:cNvPr>
          <p:cNvSpPr>
            <a:spLocks noGrp="1"/>
          </p:cNvSpPr>
          <p:nvPr>
            <p:ph idx="1"/>
          </p:nvPr>
        </p:nvSpPr>
        <p:spPr/>
        <p:txBody>
          <a:bodyPr>
            <a:normAutofit/>
          </a:bodyPr>
          <a:lstStyle/>
          <a:p>
            <a:r>
              <a:rPr lang="en-US" sz="2800" dirty="0"/>
              <a:t>This representative will serve on the committee, meaning that the student committee will consist of representatives from each grade.</a:t>
            </a:r>
          </a:p>
        </p:txBody>
      </p:sp>
    </p:spTree>
    <p:extLst>
      <p:ext uri="{BB962C8B-B14F-4D97-AF65-F5344CB8AC3E}">
        <p14:creationId xmlns:p14="http://schemas.microsoft.com/office/powerpoint/2010/main" val="199554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658E8-47A9-B364-0760-7B448A998AEF}"/>
              </a:ext>
            </a:extLst>
          </p:cNvPr>
          <p:cNvSpPr>
            <a:spLocks noGrp="1"/>
          </p:cNvSpPr>
          <p:nvPr>
            <p:ph type="title"/>
          </p:nvPr>
        </p:nvSpPr>
        <p:spPr/>
        <p:txBody>
          <a:bodyPr/>
          <a:lstStyle/>
          <a:p>
            <a:r>
              <a:rPr lang="en-US" dirty="0"/>
              <a:t>           Functions of Government</a:t>
            </a:r>
          </a:p>
        </p:txBody>
      </p:sp>
      <p:sp>
        <p:nvSpPr>
          <p:cNvPr id="3" name="Content Placeholder 2">
            <a:extLst>
              <a:ext uri="{FF2B5EF4-FFF2-40B4-BE49-F238E27FC236}">
                <a16:creationId xmlns:a16="http://schemas.microsoft.com/office/drawing/2014/main" id="{5796FA97-768E-879F-108B-0542E6321F62}"/>
              </a:ext>
            </a:extLst>
          </p:cNvPr>
          <p:cNvSpPr>
            <a:spLocks noGrp="1"/>
          </p:cNvSpPr>
          <p:nvPr>
            <p:ph idx="1"/>
          </p:nvPr>
        </p:nvSpPr>
        <p:spPr>
          <a:xfrm>
            <a:off x="215900" y="2160589"/>
            <a:ext cx="9550400" cy="3880773"/>
          </a:xfrm>
        </p:spPr>
        <p:txBody>
          <a:bodyPr>
            <a:normAutofit/>
          </a:bodyPr>
          <a:lstStyle/>
          <a:p>
            <a:r>
              <a:rPr lang="en-US" sz="2800" dirty="0"/>
              <a:t>A government must create necessary rules, implement them, and ensure that everyone follows these rules. These three responsibilities are known as the functions of government.</a:t>
            </a:r>
          </a:p>
        </p:txBody>
      </p:sp>
    </p:spTree>
    <p:extLst>
      <p:ext uri="{BB962C8B-B14F-4D97-AF65-F5344CB8AC3E}">
        <p14:creationId xmlns:p14="http://schemas.microsoft.com/office/powerpoint/2010/main" val="1671072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5838-85E7-692B-D8D3-19237F82CD80}"/>
              </a:ext>
            </a:extLst>
          </p:cNvPr>
          <p:cNvSpPr>
            <a:spLocks noGrp="1"/>
          </p:cNvSpPr>
          <p:nvPr>
            <p:ph type="title"/>
          </p:nvPr>
        </p:nvSpPr>
        <p:spPr/>
        <p:txBody>
          <a:bodyPr/>
          <a:lstStyle/>
          <a:p>
            <a:r>
              <a:rPr lang="en-US" dirty="0"/>
              <a:t>Legislative function</a:t>
            </a:r>
          </a:p>
        </p:txBody>
      </p:sp>
      <p:sp>
        <p:nvSpPr>
          <p:cNvPr id="3" name="Content Placeholder 2">
            <a:extLst>
              <a:ext uri="{FF2B5EF4-FFF2-40B4-BE49-F238E27FC236}">
                <a16:creationId xmlns:a16="http://schemas.microsoft.com/office/drawing/2014/main" id="{14FE7694-E6B5-4030-5940-C15ECA695F78}"/>
              </a:ext>
            </a:extLst>
          </p:cNvPr>
          <p:cNvSpPr>
            <a:spLocks noGrp="1"/>
          </p:cNvSpPr>
          <p:nvPr>
            <p:ph idx="1"/>
          </p:nvPr>
        </p:nvSpPr>
        <p:spPr/>
        <p:txBody>
          <a:bodyPr>
            <a:normAutofit/>
          </a:bodyPr>
          <a:lstStyle/>
          <a:p>
            <a:r>
              <a:rPr lang="en-US" sz="2800" dirty="0"/>
              <a:t>The creation of rules is called the legislative function; these rules serve as the framework for running the country.</a:t>
            </a:r>
          </a:p>
        </p:txBody>
      </p:sp>
    </p:spTree>
    <p:extLst>
      <p:ext uri="{BB962C8B-B14F-4D97-AF65-F5344CB8AC3E}">
        <p14:creationId xmlns:p14="http://schemas.microsoft.com/office/powerpoint/2010/main" val="165265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9F15-88DA-6E9B-2C1E-D5164E93AE7C}"/>
              </a:ext>
            </a:extLst>
          </p:cNvPr>
          <p:cNvSpPr>
            <a:spLocks noGrp="1"/>
          </p:cNvSpPr>
          <p:nvPr>
            <p:ph type="title"/>
          </p:nvPr>
        </p:nvSpPr>
        <p:spPr/>
        <p:txBody>
          <a:bodyPr/>
          <a:lstStyle/>
          <a:p>
            <a:r>
              <a:rPr lang="en-US" dirty="0"/>
              <a:t>          Executive function</a:t>
            </a:r>
          </a:p>
        </p:txBody>
      </p:sp>
      <p:sp>
        <p:nvSpPr>
          <p:cNvPr id="3" name="Content Placeholder 2">
            <a:extLst>
              <a:ext uri="{FF2B5EF4-FFF2-40B4-BE49-F238E27FC236}">
                <a16:creationId xmlns:a16="http://schemas.microsoft.com/office/drawing/2014/main" id="{D4ADBEF3-F265-7FF9-3B48-DAE0BCFCB1C2}"/>
              </a:ext>
            </a:extLst>
          </p:cNvPr>
          <p:cNvSpPr>
            <a:spLocks noGrp="1"/>
          </p:cNvSpPr>
          <p:nvPr>
            <p:ph idx="1"/>
          </p:nvPr>
        </p:nvSpPr>
        <p:spPr/>
        <p:txBody>
          <a:bodyPr>
            <a:normAutofit/>
          </a:bodyPr>
          <a:lstStyle/>
          <a:p>
            <a:r>
              <a:rPr lang="en-US" sz="2800" dirty="0"/>
              <a:t>The implementation of these rules and the administration of the country according to them is known as the executive function.</a:t>
            </a:r>
          </a:p>
        </p:txBody>
      </p:sp>
    </p:spTree>
    <p:extLst>
      <p:ext uri="{BB962C8B-B14F-4D97-AF65-F5344CB8AC3E}">
        <p14:creationId xmlns:p14="http://schemas.microsoft.com/office/powerpoint/2010/main" val="2795804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AB7D2-CFED-7297-852A-CAD5AE93B84D}"/>
              </a:ext>
            </a:extLst>
          </p:cNvPr>
          <p:cNvSpPr>
            <a:spLocks noGrp="1"/>
          </p:cNvSpPr>
          <p:nvPr>
            <p:ph type="title"/>
          </p:nvPr>
        </p:nvSpPr>
        <p:spPr/>
        <p:txBody>
          <a:bodyPr/>
          <a:lstStyle/>
          <a:p>
            <a:r>
              <a:rPr lang="en-US" dirty="0"/>
              <a:t>           Judicial function</a:t>
            </a:r>
          </a:p>
        </p:txBody>
      </p:sp>
      <p:sp>
        <p:nvSpPr>
          <p:cNvPr id="3" name="Content Placeholder 2">
            <a:extLst>
              <a:ext uri="{FF2B5EF4-FFF2-40B4-BE49-F238E27FC236}">
                <a16:creationId xmlns:a16="http://schemas.microsoft.com/office/drawing/2014/main" id="{3F113326-8F35-7199-CDB2-EAF72CB2A5F8}"/>
              </a:ext>
            </a:extLst>
          </p:cNvPr>
          <p:cNvSpPr>
            <a:spLocks noGrp="1"/>
          </p:cNvSpPr>
          <p:nvPr>
            <p:ph idx="1"/>
          </p:nvPr>
        </p:nvSpPr>
        <p:spPr/>
        <p:txBody>
          <a:bodyPr>
            <a:normAutofit/>
          </a:bodyPr>
          <a:lstStyle/>
          <a:p>
            <a:r>
              <a:rPr lang="en-US" sz="2800" dirty="0"/>
              <a:t>Ensuring that the rules are followed is referred to as the judicial function.</a:t>
            </a:r>
          </a:p>
        </p:txBody>
      </p:sp>
    </p:spTree>
    <p:extLst>
      <p:ext uri="{BB962C8B-B14F-4D97-AF65-F5344CB8AC3E}">
        <p14:creationId xmlns:p14="http://schemas.microsoft.com/office/powerpoint/2010/main" val="212892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3A315-3F8D-B489-DC30-58FDA65F4CC0}"/>
              </a:ext>
            </a:extLst>
          </p:cNvPr>
          <p:cNvSpPr>
            <a:spLocks noGrp="1"/>
          </p:cNvSpPr>
          <p:nvPr>
            <p:ph type="title"/>
          </p:nvPr>
        </p:nvSpPr>
        <p:spPr>
          <a:xfrm>
            <a:off x="677334" y="609600"/>
            <a:ext cx="8596668" cy="850900"/>
          </a:xfrm>
        </p:spPr>
        <p:txBody>
          <a:bodyPr>
            <a:normAutofit/>
          </a:bodyPr>
          <a:lstStyle/>
          <a:p>
            <a:r>
              <a:rPr lang="en-US" sz="2400" dirty="0"/>
              <a:t>Mural: A large painting or artwork created directly on a wall or a ceiling.</a:t>
            </a:r>
          </a:p>
        </p:txBody>
      </p:sp>
      <p:pic>
        <p:nvPicPr>
          <p:cNvPr id="4" name="Content Placeholder 3">
            <a:extLst>
              <a:ext uri="{FF2B5EF4-FFF2-40B4-BE49-F238E27FC236}">
                <a16:creationId xmlns:a16="http://schemas.microsoft.com/office/drawing/2014/main" id="{5667F59E-38A1-73A9-36DB-620719D9FB0A}"/>
              </a:ext>
            </a:extLst>
          </p:cNvPr>
          <p:cNvPicPr>
            <a:picLocks noGrp="1" noChangeAspect="1"/>
          </p:cNvPicPr>
          <p:nvPr>
            <p:ph idx="1"/>
          </p:nvPr>
        </p:nvPicPr>
        <p:blipFill>
          <a:blip r:embed="rId2"/>
          <a:stretch>
            <a:fillRect/>
          </a:stretch>
        </p:blipFill>
        <p:spPr>
          <a:xfrm>
            <a:off x="1993900" y="1460500"/>
            <a:ext cx="6553200" cy="4581525"/>
          </a:xfrm>
        </p:spPr>
      </p:pic>
    </p:spTree>
    <p:extLst>
      <p:ext uri="{BB962C8B-B14F-4D97-AF65-F5344CB8AC3E}">
        <p14:creationId xmlns:p14="http://schemas.microsoft.com/office/powerpoint/2010/main" val="1978088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18B4-C509-A609-47B8-B08131CA3254}"/>
              </a:ext>
            </a:extLst>
          </p:cNvPr>
          <p:cNvSpPr>
            <a:spLocks noGrp="1"/>
          </p:cNvSpPr>
          <p:nvPr>
            <p:ph type="title"/>
          </p:nvPr>
        </p:nvSpPr>
        <p:spPr/>
        <p:txBody>
          <a:bodyPr/>
          <a:lstStyle/>
          <a:p>
            <a:r>
              <a:rPr lang="en-US" sz="3600" dirty="0"/>
              <a:t>                Abraham Lincoln</a:t>
            </a:r>
            <a:endParaRPr lang="en-US" dirty="0"/>
          </a:p>
        </p:txBody>
      </p:sp>
      <p:sp>
        <p:nvSpPr>
          <p:cNvPr id="3" name="Content Placeholder 2">
            <a:extLst>
              <a:ext uri="{FF2B5EF4-FFF2-40B4-BE49-F238E27FC236}">
                <a16:creationId xmlns:a16="http://schemas.microsoft.com/office/drawing/2014/main" id="{929C8AE1-B8D3-14B5-2DEE-5B065C057945}"/>
              </a:ext>
            </a:extLst>
          </p:cNvPr>
          <p:cNvSpPr>
            <a:spLocks noGrp="1"/>
          </p:cNvSpPr>
          <p:nvPr>
            <p:ph idx="1"/>
          </p:nvPr>
        </p:nvSpPr>
        <p:spPr/>
        <p:txBody>
          <a:bodyPr>
            <a:normAutofit/>
          </a:bodyPr>
          <a:lstStyle/>
          <a:p>
            <a:r>
              <a:rPr lang="en-US" sz="2800" dirty="0"/>
              <a:t>Abraham Lincoln, a U.S. president in the late 19th century, described democracy as a ‘government of the people, by the people, for the people’, a phrase still widely used today.</a:t>
            </a:r>
          </a:p>
        </p:txBody>
      </p:sp>
    </p:spTree>
    <p:extLst>
      <p:ext uri="{BB962C8B-B14F-4D97-AF65-F5344CB8AC3E}">
        <p14:creationId xmlns:p14="http://schemas.microsoft.com/office/powerpoint/2010/main" val="994090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6CA2-9EB5-0B82-F66C-DCB994CF8094}"/>
              </a:ext>
            </a:extLst>
          </p:cNvPr>
          <p:cNvSpPr>
            <a:spLocks noGrp="1"/>
          </p:cNvSpPr>
          <p:nvPr>
            <p:ph type="title"/>
          </p:nvPr>
        </p:nvSpPr>
        <p:spPr>
          <a:xfrm>
            <a:off x="355600" y="609600"/>
            <a:ext cx="9321800" cy="1320800"/>
          </a:xfrm>
        </p:spPr>
        <p:txBody>
          <a:bodyPr>
            <a:normAutofit/>
          </a:bodyPr>
          <a:lstStyle/>
          <a:p>
            <a:r>
              <a:rPr lang="en-US" dirty="0"/>
              <a:t>What Makes Governments Different?</a:t>
            </a:r>
          </a:p>
        </p:txBody>
      </p:sp>
      <p:sp>
        <p:nvSpPr>
          <p:cNvPr id="3" name="Content Placeholder 2">
            <a:extLst>
              <a:ext uri="{FF2B5EF4-FFF2-40B4-BE49-F238E27FC236}">
                <a16:creationId xmlns:a16="http://schemas.microsoft.com/office/drawing/2014/main" id="{95DFCE54-F540-F85B-5910-D3264AE56917}"/>
              </a:ext>
            </a:extLst>
          </p:cNvPr>
          <p:cNvSpPr>
            <a:spLocks noGrp="1"/>
          </p:cNvSpPr>
          <p:nvPr>
            <p:ph idx="1"/>
          </p:nvPr>
        </p:nvSpPr>
        <p:spPr/>
        <p:txBody>
          <a:bodyPr>
            <a:normAutofit/>
          </a:bodyPr>
          <a:lstStyle/>
          <a:p>
            <a:r>
              <a:rPr lang="en-US" sz="2800" dirty="0"/>
              <a:t>The government of any country evolves over time. Since countries have their own history, culture, and aspirations, it is natural that governments of different countries are different.</a:t>
            </a:r>
          </a:p>
        </p:txBody>
      </p:sp>
    </p:spTree>
    <p:extLst>
      <p:ext uri="{BB962C8B-B14F-4D97-AF65-F5344CB8AC3E}">
        <p14:creationId xmlns:p14="http://schemas.microsoft.com/office/powerpoint/2010/main" val="2475092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889E-ED27-1057-DC55-B46B0ABA59A4}"/>
              </a:ext>
            </a:extLst>
          </p:cNvPr>
          <p:cNvSpPr>
            <a:spLocks noGrp="1"/>
          </p:cNvSpPr>
          <p:nvPr>
            <p:ph type="title"/>
          </p:nvPr>
        </p:nvSpPr>
        <p:spPr/>
        <p:txBody>
          <a:bodyPr/>
          <a:lstStyle/>
          <a:p>
            <a:r>
              <a:rPr lang="en-US" dirty="0"/>
              <a:t>Key differences between governments</a:t>
            </a:r>
          </a:p>
        </p:txBody>
      </p:sp>
      <p:sp>
        <p:nvSpPr>
          <p:cNvPr id="3" name="Content Placeholder 2">
            <a:extLst>
              <a:ext uri="{FF2B5EF4-FFF2-40B4-BE49-F238E27FC236}">
                <a16:creationId xmlns:a16="http://schemas.microsoft.com/office/drawing/2014/main" id="{BF6F57DF-F877-6875-EB59-CB56E626D169}"/>
              </a:ext>
            </a:extLst>
          </p:cNvPr>
          <p:cNvSpPr>
            <a:spLocks noGrp="1"/>
          </p:cNvSpPr>
          <p:nvPr>
            <p:ph idx="1"/>
          </p:nvPr>
        </p:nvSpPr>
        <p:spPr/>
        <p:txBody>
          <a:bodyPr/>
          <a:lstStyle/>
          <a:p>
            <a:r>
              <a:rPr lang="en-US" dirty="0"/>
              <a:t>Who gets to decide that ‘this is the government’?</a:t>
            </a:r>
          </a:p>
          <a:p>
            <a:r>
              <a:rPr lang="en-US" dirty="0"/>
              <a:t>How is the government formed?</a:t>
            </a:r>
          </a:p>
          <a:p>
            <a:r>
              <a:rPr lang="en-US" dirty="0"/>
              <a:t>What are the different parts of the government and what do they do?</a:t>
            </a:r>
          </a:p>
        </p:txBody>
      </p:sp>
    </p:spTree>
    <p:extLst>
      <p:ext uri="{BB962C8B-B14F-4D97-AF65-F5344CB8AC3E}">
        <p14:creationId xmlns:p14="http://schemas.microsoft.com/office/powerpoint/2010/main" val="2166114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D16C2-1A0D-8805-A969-D2039FB805B0}"/>
              </a:ext>
            </a:extLst>
          </p:cNvPr>
          <p:cNvSpPr>
            <a:spLocks noGrp="1"/>
          </p:cNvSpPr>
          <p:nvPr>
            <p:ph type="title"/>
          </p:nvPr>
        </p:nvSpPr>
        <p:spPr/>
        <p:txBody>
          <a:bodyPr/>
          <a:lstStyle/>
          <a:p>
            <a:r>
              <a:rPr lang="en-US" dirty="0"/>
              <a:t>Who gets to decide that ‘this is the government’?</a:t>
            </a:r>
          </a:p>
        </p:txBody>
      </p:sp>
      <p:sp>
        <p:nvSpPr>
          <p:cNvPr id="3" name="Content Placeholder 2">
            <a:extLst>
              <a:ext uri="{FF2B5EF4-FFF2-40B4-BE49-F238E27FC236}">
                <a16:creationId xmlns:a16="http://schemas.microsoft.com/office/drawing/2014/main" id="{74EC74CD-F95D-DD83-8B35-7F70A11D50D9}"/>
              </a:ext>
            </a:extLst>
          </p:cNvPr>
          <p:cNvSpPr>
            <a:spLocks noGrp="1"/>
          </p:cNvSpPr>
          <p:nvPr>
            <p:ph idx="1"/>
          </p:nvPr>
        </p:nvSpPr>
        <p:spPr/>
        <p:txBody>
          <a:bodyPr>
            <a:normAutofit/>
          </a:bodyPr>
          <a:lstStyle/>
          <a:p>
            <a:r>
              <a:rPr lang="en-US" sz="2000" dirty="0"/>
              <a:t>In India, it is the people of the country who decide and are the source of authority, while in a theocracy, the source of authority is religious beliefs and the head of a religious institution.</a:t>
            </a:r>
          </a:p>
        </p:txBody>
      </p:sp>
    </p:spTree>
    <p:extLst>
      <p:ext uri="{BB962C8B-B14F-4D97-AF65-F5344CB8AC3E}">
        <p14:creationId xmlns:p14="http://schemas.microsoft.com/office/powerpoint/2010/main" val="3971782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157BA-EBF5-7CA3-4309-183C687AB502}"/>
              </a:ext>
            </a:extLst>
          </p:cNvPr>
          <p:cNvSpPr>
            <a:spLocks noGrp="1"/>
          </p:cNvSpPr>
          <p:nvPr>
            <p:ph type="title"/>
          </p:nvPr>
        </p:nvSpPr>
        <p:spPr/>
        <p:txBody>
          <a:bodyPr/>
          <a:lstStyle/>
          <a:p>
            <a:r>
              <a:rPr lang="en-US" dirty="0"/>
              <a:t>How is the government formed?</a:t>
            </a:r>
          </a:p>
        </p:txBody>
      </p:sp>
      <p:sp>
        <p:nvSpPr>
          <p:cNvPr id="3" name="Content Placeholder 2">
            <a:extLst>
              <a:ext uri="{FF2B5EF4-FFF2-40B4-BE49-F238E27FC236}">
                <a16:creationId xmlns:a16="http://schemas.microsoft.com/office/drawing/2014/main" id="{ABF3D374-A19A-886B-0875-9F6054A1F2FC}"/>
              </a:ext>
            </a:extLst>
          </p:cNvPr>
          <p:cNvSpPr>
            <a:spLocks noGrp="1"/>
          </p:cNvSpPr>
          <p:nvPr>
            <p:ph idx="1"/>
          </p:nvPr>
        </p:nvSpPr>
        <p:spPr/>
        <p:txBody>
          <a:bodyPr>
            <a:normAutofit/>
          </a:bodyPr>
          <a:lstStyle/>
          <a:p>
            <a:r>
              <a:rPr lang="en-US" sz="2000" dirty="0"/>
              <a:t>In a democracy, a government is formed usually through some kind of election. </a:t>
            </a:r>
          </a:p>
          <a:p>
            <a:r>
              <a:rPr lang="en-US" sz="2000" dirty="0"/>
              <a:t>While in kingdoms which have kings or queens, usually someone from within the family continues to rule and decide how the government will be set up.</a:t>
            </a:r>
          </a:p>
        </p:txBody>
      </p:sp>
    </p:spTree>
    <p:extLst>
      <p:ext uri="{BB962C8B-B14F-4D97-AF65-F5344CB8AC3E}">
        <p14:creationId xmlns:p14="http://schemas.microsoft.com/office/powerpoint/2010/main" val="1077077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B72D2-42F2-7599-5000-1AC2582C59D1}"/>
              </a:ext>
            </a:extLst>
          </p:cNvPr>
          <p:cNvSpPr>
            <a:spLocks noGrp="1"/>
          </p:cNvSpPr>
          <p:nvPr>
            <p:ph type="title"/>
          </p:nvPr>
        </p:nvSpPr>
        <p:spPr/>
        <p:txBody>
          <a:bodyPr>
            <a:normAutofit/>
          </a:bodyPr>
          <a:lstStyle/>
          <a:p>
            <a:r>
              <a:rPr lang="en-US" dirty="0"/>
              <a:t>What are the different parts of the government and what do they do?</a:t>
            </a:r>
          </a:p>
        </p:txBody>
      </p:sp>
      <p:sp>
        <p:nvSpPr>
          <p:cNvPr id="3" name="Content Placeholder 2">
            <a:extLst>
              <a:ext uri="{FF2B5EF4-FFF2-40B4-BE49-F238E27FC236}">
                <a16:creationId xmlns:a16="http://schemas.microsoft.com/office/drawing/2014/main" id="{C0F27C2C-614D-EE06-B0EC-DEAD43A41204}"/>
              </a:ext>
            </a:extLst>
          </p:cNvPr>
          <p:cNvSpPr>
            <a:spLocks noGrp="1"/>
          </p:cNvSpPr>
          <p:nvPr>
            <p:ph idx="1"/>
          </p:nvPr>
        </p:nvSpPr>
        <p:spPr>
          <a:xfrm>
            <a:off x="677334" y="2628900"/>
            <a:ext cx="8596668" cy="3412462"/>
          </a:xfrm>
        </p:spPr>
        <p:txBody>
          <a:bodyPr>
            <a:normAutofit lnSpcReduction="10000"/>
          </a:bodyPr>
          <a:lstStyle/>
          <a:p>
            <a:r>
              <a:rPr lang="en-US" sz="2000" dirty="0"/>
              <a:t>In India we have 3 parts</a:t>
            </a:r>
          </a:p>
          <a:p>
            <a:r>
              <a:rPr lang="en-US" sz="2000" dirty="0"/>
              <a:t>Legislative, </a:t>
            </a:r>
          </a:p>
          <a:p>
            <a:r>
              <a:rPr lang="en-US" sz="2000" dirty="0"/>
              <a:t>Executive,</a:t>
            </a:r>
          </a:p>
          <a:p>
            <a:r>
              <a:rPr lang="en-US" sz="2000" dirty="0"/>
              <a:t>Judiciary.</a:t>
            </a:r>
          </a:p>
          <a:p>
            <a:r>
              <a:rPr lang="en-US" sz="2000" dirty="0"/>
              <a:t>How the government will work can be written down in a book of fundamental rules of the country, called the ‘constitution’ in a Democracy.</a:t>
            </a:r>
          </a:p>
          <a:p>
            <a:r>
              <a:rPr lang="en-US" sz="2000" dirty="0"/>
              <a:t>Or it can be decided by the king or queen, as it happens in ‘monarchies’.</a:t>
            </a:r>
          </a:p>
        </p:txBody>
      </p:sp>
    </p:spTree>
    <p:extLst>
      <p:ext uri="{BB962C8B-B14F-4D97-AF65-F5344CB8AC3E}">
        <p14:creationId xmlns:p14="http://schemas.microsoft.com/office/powerpoint/2010/main" val="2473266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0A52-1718-3F68-EFA3-62997514F996}"/>
              </a:ext>
            </a:extLst>
          </p:cNvPr>
          <p:cNvSpPr>
            <a:spLocks noGrp="1"/>
          </p:cNvSpPr>
          <p:nvPr>
            <p:ph type="title"/>
          </p:nvPr>
        </p:nvSpPr>
        <p:spPr/>
        <p:txBody>
          <a:bodyPr>
            <a:normAutofit/>
          </a:bodyPr>
          <a:lstStyle/>
          <a:p>
            <a:r>
              <a:rPr lang="en-US" dirty="0"/>
              <a:t>What is the government working for? What goals is it trying to achieve?</a:t>
            </a:r>
          </a:p>
        </p:txBody>
      </p:sp>
      <p:sp>
        <p:nvSpPr>
          <p:cNvPr id="3" name="Content Placeholder 2">
            <a:extLst>
              <a:ext uri="{FF2B5EF4-FFF2-40B4-BE49-F238E27FC236}">
                <a16:creationId xmlns:a16="http://schemas.microsoft.com/office/drawing/2014/main" id="{01CA8CBD-546D-A52B-13B9-C1DD534F0E49}"/>
              </a:ext>
            </a:extLst>
          </p:cNvPr>
          <p:cNvSpPr>
            <a:spLocks noGrp="1"/>
          </p:cNvSpPr>
          <p:nvPr>
            <p:ph idx="1"/>
          </p:nvPr>
        </p:nvSpPr>
        <p:spPr/>
        <p:txBody>
          <a:bodyPr>
            <a:normAutofit/>
          </a:bodyPr>
          <a:lstStyle/>
          <a:p>
            <a:r>
              <a:rPr lang="en-US" sz="2000" dirty="0"/>
              <a:t>The government of India, are designed to work towards equality and prosperity for all.</a:t>
            </a:r>
          </a:p>
          <a:p>
            <a:r>
              <a:rPr lang="en-US" sz="2000" dirty="0"/>
              <a:t>While some other governments may be designed only for the prosperity of some families or groups.</a:t>
            </a:r>
          </a:p>
        </p:txBody>
      </p:sp>
    </p:spTree>
    <p:extLst>
      <p:ext uri="{BB962C8B-B14F-4D97-AF65-F5344CB8AC3E}">
        <p14:creationId xmlns:p14="http://schemas.microsoft.com/office/powerpoint/2010/main" val="2869599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42B3-FD56-48C4-2296-1BBF7224D223}"/>
              </a:ext>
            </a:extLst>
          </p:cNvPr>
          <p:cNvSpPr>
            <a:spLocks noGrp="1"/>
          </p:cNvSpPr>
          <p:nvPr>
            <p:ph type="title"/>
          </p:nvPr>
        </p:nvSpPr>
        <p:spPr>
          <a:xfrm>
            <a:off x="139700" y="609600"/>
            <a:ext cx="9626600" cy="1028700"/>
          </a:xfrm>
        </p:spPr>
        <p:txBody>
          <a:bodyPr>
            <a:normAutofit/>
          </a:bodyPr>
          <a:lstStyle/>
          <a:p>
            <a:r>
              <a:rPr lang="en-US" dirty="0"/>
              <a:t>Different forms of democratic governments.</a:t>
            </a:r>
          </a:p>
        </p:txBody>
      </p:sp>
      <p:sp>
        <p:nvSpPr>
          <p:cNvPr id="3" name="Content Placeholder 2">
            <a:extLst>
              <a:ext uri="{FF2B5EF4-FFF2-40B4-BE49-F238E27FC236}">
                <a16:creationId xmlns:a16="http://schemas.microsoft.com/office/drawing/2014/main" id="{34C55B46-7753-B163-E42B-E476011BD693}"/>
              </a:ext>
            </a:extLst>
          </p:cNvPr>
          <p:cNvSpPr>
            <a:spLocks noGrp="1"/>
          </p:cNvSpPr>
          <p:nvPr>
            <p:ph idx="1"/>
          </p:nvPr>
        </p:nvSpPr>
        <p:spPr/>
        <p:txBody>
          <a:bodyPr>
            <a:normAutofit/>
          </a:bodyPr>
          <a:lstStyle/>
          <a:p>
            <a:r>
              <a:rPr lang="en-US" sz="3200" dirty="0"/>
              <a:t>Direct democracy</a:t>
            </a:r>
          </a:p>
          <a:p>
            <a:endParaRPr lang="en-US" sz="3200" dirty="0"/>
          </a:p>
          <a:p>
            <a:r>
              <a:rPr lang="en-US" sz="3200" dirty="0"/>
              <a:t>Representative democracy</a:t>
            </a:r>
          </a:p>
        </p:txBody>
      </p:sp>
    </p:spTree>
    <p:extLst>
      <p:ext uri="{BB962C8B-B14F-4D97-AF65-F5344CB8AC3E}">
        <p14:creationId xmlns:p14="http://schemas.microsoft.com/office/powerpoint/2010/main" val="1776664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D27AA-4487-A548-D765-1B147D0AEFBB}"/>
              </a:ext>
            </a:extLst>
          </p:cNvPr>
          <p:cNvSpPr>
            <a:spLocks noGrp="1"/>
          </p:cNvSpPr>
          <p:nvPr>
            <p:ph type="title"/>
          </p:nvPr>
        </p:nvSpPr>
        <p:spPr/>
        <p:txBody>
          <a:bodyPr/>
          <a:lstStyle/>
          <a:p>
            <a:r>
              <a:rPr lang="en-US" dirty="0"/>
              <a:t>                    Direct democracy</a:t>
            </a:r>
          </a:p>
        </p:txBody>
      </p:sp>
      <p:sp>
        <p:nvSpPr>
          <p:cNvPr id="3" name="Content Placeholder 2">
            <a:extLst>
              <a:ext uri="{FF2B5EF4-FFF2-40B4-BE49-F238E27FC236}">
                <a16:creationId xmlns:a16="http://schemas.microsoft.com/office/drawing/2014/main" id="{091657A1-90FD-EAAA-591A-DCB3E01ACD92}"/>
              </a:ext>
            </a:extLst>
          </p:cNvPr>
          <p:cNvSpPr>
            <a:spLocks noGrp="1"/>
          </p:cNvSpPr>
          <p:nvPr>
            <p:ph idx="1"/>
          </p:nvPr>
        </p:nvSpPr>
        <p:spPr/>
        <p:txBody>
          <a:bodyPr/>
          <a:lstStyle/>
          <a:p>
            <a:r>
              <a:rPr lang="en-US" sz="2400" dirty="0"/>
              <a:t>This is a form of democracy where all the citizens of a country are directly responsible for all the rules, regulations and functions. </a:t>
            </a:r>
            <a:r>
              <a:rPr lang="en-US" sz="2400" dirty="0" err="1"/>
              <a:t>Eg</a:t>
            </a:r>
            <a:r>
              <a:rPr lang="en-US" sz="2400" dirty="0"/>
              <a:t>, Switzerland.</a:t>
            </a:r>
          </a:p>
          <a:p>
            <a:r>
              <a:rPr lang="en-US" sz="2400" dirty="0"/>
              <a:t>The limitation of this form of government is that it is very hard to carry out in practice, particularly in larger countries.</a:t>
            </a:r>
          </a:p>
          <a:p>
            <a:endParaRPr lang="en-US" sz="2400" dirty="0"/>
          </a:p>
          <a:p>
            <a:endParaRPr lang="en-US" dirty="0"/>
          </a:p>
          <a:p>
            <a:endParaRPr lang="en-US" dirty="0"/>
          </a:p>
        </p:txBody>
      </p:sp>
    </p:spTree>
    <p:extLst>
      <p:ext uri="{BB962C8B-B14F-4D97-AF65-F5344CB8AC3E}">
        <p14:creationId xmlns:p14="http://schemas.microsoft.com/office/powerpoint/2010/main" val="3963985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9DB6E-AC27-31C4-3200-B0BEF5075F11}"/>
              </a:ext>
            </a:extLst>
          </p:cNvPr>
          <p:cNvSpPr>
            <a:spLocks noGrp="1"/>
          </p:cNvSpPr>
          <p:nvPr>
            <p:ph type="title"/>
          </p:nvPr>
        </p:nvSpPr>
        <p:spPr/>
        <p:txBody>
          <a:bodyPr/>
          <a:lstStyle/>
          <a:p>
            <a:r>
              <a:rPr lang="en-US" dirty="0"/>
              <a:t>         Representative democracy</a:t>
            </a:r>
          </a:p>
        </p:txBody>
      </p:sp>
      <p:sp>
        <p:nvSpPr>
          <p:cNvPr id="3" name="Content Placeholder 2">
            <a:extLst>
              <a:ext uri="{FF2B5EF4-FFF2-40B4-BE49-F238E27FC236}">
                <a16:creationId xmlns:a16="http://schemas.microsoft.com/office/drawing/2014/main" id="{7449F127-8D71-A8E2-67F6-5EC485F24D40}"/>
              </a:ext>
            </a:extLst>
          </p:cNvPr>
          <p:cNvSpPr>
            <a:spLocks noGrp="1"/>
          </p:cNvSpPr>
          <p:nvPr>
            <p:ph idx="1"/>
          </p:nvPr>
        </p:nvSpPr>
        <p:spPr/>
        <p:txBody>
          <a:bodyPr>
            <a:normAutofit/>
          </a:bodyPr>
          <a:lstStyle/>
          <a:p>
            <a:r>
              <a:rPr lang="en-US" sz="2400" dirty="0"/>
              <a:t>This is the form of democratic government in which the people elect their representatives through universal adult franchise, just like in India.</a:t>
            </a:r>
          </a:p>
          <a:p>
            <a:endParaRPr lang="en-US" sz="2400" dirty="0"/>
          </a:p>
          <a:p>
            <a:r>
              <a:rPr lang="en-US" sz="2400" dirty="0"/>
              <a:t>In this form of democracy, the people do not directly govern, but the government is always accountable to the people.</a:t>
            </a:r>
          </a:p>
        </p:txBody>
      </p:sp>
    </p:spTree>
    <p:extLst>
      <p:ext uri="{BB962C8B-B14F-4D97-AF65-F5344CB8AC3E}">
        <p14:creationId xmlns:p14="http://schemas.microsoft.com/office/powerpoint/2010/main" val="3731195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354DC-FF94-16C6-579E-800E50CEE3F8}"/>
              </a:ext>
            </a:extLst>
          </p:cNvPr>
          <p:cNvSpPr>
            <a:spLocks noGrp="1"/>
          </p:cNvSpPr>
          <p:nvPr>
            <p:ph type="title"/>
          </p:nvPr>
        </p:nvSpPr>
        <p:spPr>
          <a:xfrm>
            <a:off x="368300" y="609600"/>
            <a:ext cx="9334500" cy="1320800"/>
          </a:xfrm>
        </p:spPr>
        <p:txBody>
          <a:bodyPr>
            <a:normAutofit/>
          </a:bodyPr>
          <a:lstStyle/>
          <a:p>
            <a:r>
              <a:rPr lang="en-US" sz="2800" dirty="0"/>
              <a:t>Elections are an integral part of representative democracy.</a:t>
            </a:r>
          </a:p>
        </p:txBody>
      </p:sp>
      <p:sp>
        <p:nvSpPr>
          <p:cNvPr id="3" name="Content Placeholder 2">
            <a:extLst>
              <a:ext uri="{FF2B5EF4-FFF2-40B4-BE49-F238E27FC236}">
                <a16:creationId xmlns:a16="http://schemas.microsoft.com/office/drawing/2014/main" id="{6DBA1E6D-D3A4-076D-2853-680ABABBDE89}"/>
              </a:ext>
            </a:extLst>
          </p:cNvPr>
          <p:cNvSpPr>
            <a:spLocks noGrp="1"/>
          </p:cNvSpPr>
          <p:nvPr>
            <p:ph idx="1"/>
          </p:nvPr>
        </p:nvSpPr>
        <p:spPr/>
        <p:txBody>
          <a:bodyPr>
            <a:normAutofit/>
          </a:bodyPr>
          <a:lstStyle/>
          <a:p>
            <a:r>
              <a:rPr lang="en-US" sz="2800" dirty="0"/>
              <a:t>Elections happen in regular and fixed intervals of time. In India we have general elections every five years, while in the United States of America they occur every four years.</a:t>
            </a:r>
          </a:p>
        </p:txBody>
      </p:sp>
    </p:spTree>
    <p:extLst>
      <p:ext uri="{BB962C8B-B14F-4D97-AF65-F5344CB8AC3E}">
        <p14:creationId xmlns:p14="http://schemas.microsoft.com/office/powerpoint/2010/main" val="753720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A8493-FDDF-4082-CEC7-2DB1A22DC6FC}"/>
              </a:ext>
            </a:extLst>
          </p:cNvPr>
          <p:cNvSpPr>
            <a:spLocks noGrp="1"/>
          </p:cNvSpPr>
          <p:nvPr>
            <p:ph type="title"/>
          </p:nvPr>
        </p:nvSpPr>
        <p:spPr/>
        <p:txBody>
          <a:bodyPr/>
          <a:lstStyle/>
          <a:p>
            <a:r>
              <a:rPr lang="en-US" dirty="0"/>
              <a:t>Accountability</a:t>
            </a:r>
          </a:p>
        </p:txBody>
      </p:sp>
      <p:sp>
        <p:nvSpPr>
          <p:cNvPr id="3" name="Content Placeholder 2">
            <a:extLst>
              <a:ext uri="{FF2B5EF4-FFF2-40B4-BE49-F238E27FC236}">
                <a16:creationId xmlns:a16="http://schemas.microsoft.com/office/drawing/2014/main" id="{402FF830-8B87-C6D7-87B4-317B3EFFE366}"/>
              </a:ext>
            </a:extLst>
          </p:cNvPr>
          <p:cNvSpPr>
            <a:spLocks noGrp="1"/>
          </p:cNvSpPr>
          <p:nvPr>
            <p:ph idx="1"/>
          </p:nvPr>
        </p:nvSpPr>
        <p:spPr/>
        <p:txBody>
          <a:bodyPr/>
          <a:lstStyle/>
          <a:p>
            <a:pPr marL="0" indent="0">
              <a:buNone/>
            </a:pPr>
            <a:endParaRPr lang="en-US" dirty="0"/>
          </a:p>
          <a:p>
            <a:r>
              <a:rPr lang="en-US" sz="2800" dirty="0"/>
              <a:t>Accountability in democracy means that the government is answerable to the people who have elected them.</a:t>
            </a:r>
          </a:p>
        </p:txBody>
      </p:sp>
    </p:spTree>
    <p:extLst>
      <p:ext uri="{BB962C8B-B14F-4D97-AF65-F5344CB8AC3E}">
        <p14:creationId xmlns:p14="http://schemas.microsoft.com/office/powerpoint/2010/main" val="3686636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4F92C-5BC7-EA51-2CCB-6726547104EC}"/>
              </a:ext>
            </a:extLst>
          </p:cNvPr>
          <p:cNvSpPr>
            <a:spLocks noGrp="1"/>
          </p:cNvSpPr>
          <p:nvPr>
            <p:ph type="title"/>
          </p:nvPr>
        </p:nvSpPr>
        <p:spPr/>
        <p:txBody>
          <a:bodyPr/>
          <a:lstStyle/>
          <a:p>
            <a:r>
              <a:rPr lang="en-US" dirty="0"/>
              <a:t>Fundamental principles of democracy</a:t>
            </a:r>
          </a:p>
        </p:txBody>
      </p:sp>
      <p:sp>
        <p:nvSpPr>
          <p:cNvPr id="3" name="Content Placeholder 2">
            <a:extLst>
              <a:ext uri="{FF2B5EF4-FFF2-40B4-BE49-F238E27FC236}">
                <a16:creationId xmlns:a16="http://schemas.microsoft.com/office/drawing/2014/main" id="{39263D7C-48C2-4EEF-1AF2-B4C3941C4FBD}"/>
              </a:ext>
            </a:extLst>
          </p:cNvPr>
          <p:cNvSpPr>
            <a:spLocks noGrp="1"/>
          </p:cNvSpPr>
          <p:nvPr>
            <p:ph idx="1"/>
          </p:nvPr>
        </p:nvSpPr>
        <p:spPr/>
        <p:txBody>
          <a:bodyPr>
            <a:normAutofit/>
          </a:bodyPr>
          <a:lstStyle/>
          <a:p>
            <a:r>
              <a:rPr lang="en-US" sz="2800" dirty="0"/>
              <a:t>Equality</a:t>
            </a:r>
          </a:p>
          <a:p>
            <a:r>
              <a:rPr lang="en-US" sz="2800" dirty="0"/>
              <a:t>Freedom</a:t>
            </a:r>
          </a:p>
          <a:p>
            <a:r>
              <a:rPr lang="en-US" sz="2800" dirty="0"/>
              <a:t>Representative participation</a:t>
            </a:r>
          </a:p>
          <a:p>
            <a:r>
              <a:rPr lang="en-US" sz="2800" dirty="0"/>
              <a:t>Universal adult franchise</a:t>
            </a:r>
          </a:p>
          <a:p>
            <a:r>
              <a:rPr lang="en-US" sz="2800" dirty="0"/>
              <a:t>Fundamental rights</a:t>
            </a:r>
          </a:p>
          <a:p>
            <a:r>
              <a:rPr lang="en-US" sz="2800" dirty="0"/>
              <a:t>Independent judiciary</a:t>
            </a:r>
          </a:p>
        </p:txBody>
      </p:sp>
    </p:spTree>
    <p:extLst>
      <p:ext uri="{BB962C8B-B14F-4D97-AF65-F5344CB8AC3E}">
        <p14:creationId xmlns:p14="http://schemas.microsoft.com/office/powerpoint/2010/main" val="646278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8EDC-924D-4B51-E083-A99599ABC49A}"/>
              </a:ext>
            </a:extLst>
          </p:cNvPr>
          <p:cNvSpPr>
            <a:spLocks noGrp="1"/>
          </p:cNvSpPr>
          <p:nvPr>
            <p:ph type="title"/>
          </p:nvPr>
        </p:nvSpPr>
        <p:spPr/>
        <p:txBody>
          <a:bodyPr/>
          <a:lstStyle/>
          <a:p>
            <a:r>
              <a:rPr lang="en-US" sz="3600" dirty="0"/>
              <a:t>Universal adult franchise</a:t>
            </a:r>
            <a:endParaRPr lang="en-US" dirty="0"/>
          </a:p>
        </p:txBody>
      </p:sp>
      <p:sp>
        <p:nvSpPr>
          <p:cNvPr id="3" name="Content Placeholder 2">
            <a:extLst>
              <a:ext uri="{FF2B5EF4-FFF2-40B4-BE49-F238E27FC236}">
                <a16:creationId xmlns:a16="http://schemas.microsoft.com/office/drawing/2014/main" id="{689D2EED-8551-6A2B-3995-C2F7E1012C6D}"/>
              </a:ext>
            </a:extLst>
          </p:cNvPr>
          <p:cNvSpPr>
            <a:spLocks noGrp="1"/>
          </p:cNvSpPr>
          <p:nvPr>
            <p:ph idx="1"/>
          </p:nvPr>
        </p:nvSpPr>
        <p:spPr/>
        <p:txBody>
          <a:bodyPr/>
          <a:lstStyle/>
          <a:p>
            <a:r>
              <a:rPr lang="en-US" dirty="0"/>
              <a:t>The right to vote in elections to all adults.</a:t>
            </a:r>
          </a:p>
          <a:p>
            <a:r>
              <a:rPr lang="en-US" dirty="0"/>
              <a:t>18 years</a:t>
            </a:r>
          </a:p>
        </p:txBody>
      </p:sp>
    </p:spTree>
    <p:extLst>
      <p:ext uri="{BB962C8B-B14F-4D97-AF65-F5344CB8AC3E}">
        <p14:creationId xmlns:p14="http://schemas.microsoft.com/office/powerpoint/2010/main" val="345140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7E568-8D56-4235-F25B-E8B2089840CC}"/>
              </a:ext>
            </a:extLst>
          </p:cNvPr>
          <p:cNvSpPr>
            <a:spLocks noGrp="1"/>
          </p:cNvSpPr>
          <p:nvPr>
            <p:ph type="title"/>
          </p:nvPr>
        </p:nvSpPr>
        <p:spPr/>
        <p:txBody>
          <a:bodyPr/>
          <a:lstStyle/>
          <a:p>
            <a:r>
              <a:rPr lang="en-US" dirty="0"/>
              <a:t>                         Equality</a:t>
            </a:r>
          </a:p>
        </p:txBody>
      </p:sp>
      <p:sp>
        <p:nvSpPr>
          <p:cNvPr id="3" name="Content Placeholder 2">
            <a:extLst>
              <a:ext uri="{FF2B5EF4-FFF2-40B4-BE49-F238E27FC236}">
                <a16:creationId xmlns:a16="http://schemas.microsoft.com/office/drawing/2014/main" id="{52FFC31E-1D8D-E781-6D48-E1DD5BA935E3}"/>
              </a:ext>
            </a:extLst>
          </p:cNvPr>
          <p:cNvSpPr>
            <a:spLocks noGrp="1"/>
          </p:cNvSpPr>
          <p:nvPr>
            <p:ph idx="1"/>
          </p:nvPr>
        </p:nvSpPr>
        <p:spPr/>
        <p:txBody>
          <a:bodyPr>
            <a:normAutofit/>
          </a:bodyPr>
          <a:lstStyle/>
          <a:p>
            <a:r>
              <a:rPr lang="en-US" sz="3200" dirty="0"/>
              <a:t>Equality in a democracy means that every person has the right to be treated equally.</a:t>
            </a:r>
          </a:p>
          <a:p>
            <a:endParaRPr lang="en-US" sz="3200" dirty="0"/>
          </a:p>
          <a:p>
            <a:r>
              <a:rPr lang="en-US" sz="3200" dirty="0"/>
              <a:t>Equal access to facilities like education and health, and that everyone is equal before the law.</a:t>
            </a:r>
          </a:p>
        </p:txBody>
      </p:sp>
    </p:spTree>
    <p:extLst>
      <p:ext uri="{BB962C8B-B14F-4D97-AF65-F5344CB8AC3E}">
        <p14:creationId xmlns:p14="http://schemas.microsoft.com/office/powerpoint/2010/main" val="1084848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C546-6A1B-A665-67C5-EF66446ED08F}"/>
              </a:ext>
            </a:extLst>
          </p:cNvPr>
          <p:cNvSpPr>
            <a:spLocks noGrp="1"/>
          </p:cNvSpPr>
          <p:nvPr>
            <p:ph type="title"/>
          </p:nvPr>
        </p:nvSpPr>
        <p:spPr/>
        <p:txBody>
          <a:bodyPr/>
          <a:lstStyle/>
          <a:p>
            <a:r>
              <a:rPr lang="en-US" dirty="0"/>
              <a:t>                         Freedom</a:t>
            </a:r>
          </a:p>
        </p:txBody>
      </p:sp>
      <p:sp>
        <p:nvSpPr>
          <p:cNvPr id="3" name="Content Placeholder 2">
            <a:extLst>
              <a:ext uri="{FF2B5EF4-FFF2-40B4-BE49-F238E27FC236}">
                <a16:creationId xmlns:a16="http://schemas.microsoft.com/office/drawing/2014/main" id="{2E27ACCD-2D97-9540-9B5E-8736A4B3152F}"/>
              </a:ext>
            </a:extLst>
          </p:cNvPr>
          <p:cNvSpPr>
            <a:spLocks noGrp="1"/>
          </p:cNvSpPr>
          <p:nvPr>
            <p:ph idx="1"/>
          </p:nvPr>
        </p:nvSpPr>
        <p:spPr/>
        <p:txBody>
          <a:bodyPr>
            <a:normAutofit/>
          </a:bodyPr>
          <a:lstStyle/>
          <a:p>
            <a:r>
              <a:rPr lang="en-US" sz="3200" dirty="0"/>
              <a:t>Freedom in democracy means that citizens have the right to make their own choices and express their opinions.</a:t>
            </a:r>
          </a:p>
        </p:txBody>
      </p:sp>
    </p:spTree>
    <p:extLst>
      <p:ext uri="{BB962C8B-B14F-4D97-AF65-F5344CB8AC3E}">
        <p14:creationId xmlns:p14="http://schemas.microsoft.com/office/powerpoint/2010/main" val="2006850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EC6B-1941-F5F5-5AD3-C6DF82B496BF}"/>
              </a:ext>
            </a:extLst>
          </p:cNvPr>
          <p:cNvSpPr>
            <a:spLocks noGrp="1"/>
          </p:cNvSpPr>
          <p:nvPr>
            <p:ph type="title"/>
          </p:nvPr>
        </p:nvSpPr>
        <p:spPr/>
        <p:txBody>
          <a:bodyPr/>
          <a:lstStyle/>
          <a:p>
            <a:r>
              <a:rPr lang="en-US" dirty="0"/>
              <a:t>           Representative participation</a:t>
            </a:r>
          </a:p>
        </p:txBody>
      </p:sp>
      <p:sp>
        <p:nvSpPr>
          <p:cNvPr id="3" name="Content Placeholder 2">
            <a:extLst>
              <a:ext uri="{FF2B5EF4-FFF2-40B4-BE49-F238E27FC236}">
                <a16:creationId xmlns:a16="http://schemas.microsoft.com/office/drawing/2014/main" id="{55809E4F-6932-19DA-E7FD-DD7441D03CC8}"/>
              </a:ext>
            </a:extLst>
          </p:cNvPr>
          <p:cNvSpPr>
            <a:spLocks noGrp="1"/>
          </p:cNvSpPr>
          <p:nvPr>
            <p:ph idx="1"/>
          </p:nvPr>
        </p:nvSpPr>
        <p:spPr/>
        <p:txBody>
          <a:bodyPr>
            <a:normAutofit/>
          </a:bodyPr>
          <a:lstStyle/>
          <a:p>
            <a:r>
              <a:rPr lang="en-US" sz="2800" dirty="0"/>
              <a:t>It means that every person has a right to choose and elect their representatives. </a:t>
            </a:r>
          </a:p>
          <a:p>
            <a:r>
              <a:rPr lang="en-US" sz="2800" dirty="0"/>
              <a:t>This is done through the process of elections.</a:t>
            </a:r>
          </a:p>
          <a:p>
            <a:r>
              <a:rPr lang="en-US" sz="2800" dirty="0"/>
              <a:t>Elected representatives become a part of the legislature.</a:t>
            </a:r>
          </a:p>
        </p:txBody>
      </p:sp>
    </p:spTree>
    <p:extLst>
      <p:ext uri="{BB962C8B-B14F-4D97-AF65-F5344CB8AC3E}">
        <p14:creationId xmlns:p14="http://schemas.microsoft.com/office/powerpoint/2010/main" val="2009301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8D2A3-6A78-614C-6412-09EF9BC76E0B}"/>
              </a:ext>
            </a:extLst>
          </p:cNvPr>
          <p:cNvSpPr>
            <a:spLocks noGrp="1"/>
          </p:cNvSpPr>
          <p:nvPr>
            <p:ph type="title"/>
          </p:nvPr>
        </p:nvSpPr>
        <p:spPr/>
        <p:txBody>
          <a:bodyPr/>
          <a:lstStyle/>
          <a:p>
            <a:r>
              <a:rPr lang="en-US" dirty="0"/>
              <a:t>              Fundamental rights </a:t>
            </a:r>
          </a:p>
        </p:txBody>
      </p:sp>
      <p:sp>
        <p:nvSpPr>
          <p:cNvPr id="3" name="Content Placeholder 2">
            <a:extLst>
              <a:ext uri="{FF2B5EF4-FFF2-40B4-BE49-F238E27FC236}">
                <a16:creationId xmlns:a16="http://schemas.microsoft.com/office/drawing/2014/main" id="{9F4B925B-5B92-D3EA-0713-ED2A2C3B0C89}"/>
              </a:ext>
            </a:extLst>
          </p:cNvPr>
          <p:cNvSpPr>
            <a:spLocks noGrp="1"/>
          </p:cNvSpPr>
          <p:nvPr>
            <p:ph idx="1"/>
          </p:nvPr>
        </p:nvSpPr>
        <p:spPr>
          <a:xfrm>
            <a:off x="677334" y="2160589"/>
            <a:ext cx="9266766" cy="3880773"/>
          </a:xfrm>
        </p:spPr>
        <p:txBody>
          <a:bodyPr>
            <a:normAutofit/>
          </a:bodyPr>
          <a:lstStyle/>
          <a:p>
            <a:r>
              <a:rPr lang="en-US" sz="2800" dirty="0"/>
              <a:t>Fundamental rights of a citizen, such as  </a:t>
            </a:r>
          </a:p>
          <a:p>
            <a:r>
              <a:rPr lang="en-US" sz="2800" dirty="0"/>
              <a:t>Right to equality, </a:t>
            </a:r>
          </a:p>
          <a:p>
            <a:r>
              <a:rPr lang="en-US" sz="2800" dirty="0"/>
              <a:t>Right to freedom of speech and expression, </a:t>
            </a:r>
          </a:p>
          <a:p>
            <a:r>
              <a:rPr lang="en-US" sz="2800" dirty="0"/>
              <a:t>Right against exploitation  </a:t>
            </a:r>
          </a:p>
          <a:p>
            <a:r>
              <a:rPr lang="en-US" sz="2800" dirty="0"/>
              <a:t>Are all provided and protected in a democracy.</a:t>
            </a:r>
          </a:p>
        </p:txBody>
      </p:sp>
    </p:spTree>
    <p:extLst>
      <p:ext uri="{BB962C8B-B14F-4D97-AF65-F5344CB8AC3E}">
        <p14:creationId xmlns:p14="http://schemas.microsoft.com/office/powerpoint/2010/main" val="1438569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C7745-E11C-BDFA-A093-424849D644B4}"/>
              </a:ext>
            </a:extLst>
          </p:cNvPr>
          <p:cNvSpPr>
            <a:spLocks noGrp="1"/>
          </p:cNvSpPr>
          <p:nvPr>
            <p:ph type="title"/>
          </p:nvPr>
        </p:nvSpPr>
        <p:spPr/>
        <p:txBody>
          <a:bodyPr/>
          <a:lstStyle/>
          <a:p>
            <a:r>
              <a:rPr lang="en-US" dirty="0"/>
              <a:t>               Independent judiciary</a:t>
            </a:r>
          </a:p>
        </p:txBody>
      </p:sp>
      <p:sp>
        <p:nvSpPr>
          <p:cNvPr id="3" name="Content Placeholder 2">
            <a:extLst>
              <a:ext uri="{FF2B5EF4-FFF2-40B4-BE49-F238E27FC236}">
                <a16:creationId xmlns:a16="http://schemas.microsoft.com/office/drawing/2014/main" id="{AACC8323-9F42-1BBF-FF05-4C03B7C27CE6}"/>
              </a:ext>
            </a:extLst>
          </p:cNvPr>
          <p:cNvSpPr>
            <a:spLocks noGrp="1"/>
          </p:cNvSpPr>
          <p:nvPr>
            <p:ph idx="1"/>
          </p:nvPr>
        </p:nvSpPr>
        <p:spPr/>
        <p:txBody>
          <a:bodyPr>
            <a:normAutofit/>
          </a:bodyPr>
          <a:lstStyle/>
          <a:p>
            <a:r>
              <a:rPr lang="en-US" sz="2800" dirty="0"/>
              <a:t>Independent judiciary ensures that every citizen’s fundamental rights are protected, and that laws are followed by the citizens and also by all the parts of the government.</a:t>
            </a:r>
          </a:p>
        </p:txBody>
      </p:sp>
    </p:spTree>
    <p:extLst>
      <p:ext uri="{BB962C8B-B14F-4D97-AF65-F5344CB8AC3E}">
        <p14:creationId xmlns:p14="http://schemas.microsoft.com/office/powerpoint/2010/main" val="1183746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D53C-3D54-61AA-8D4A-F3725CBF5C97}"/>
              </a:ext>
            </a:extLst>
          </p:cNvPr>
          <p:cNvSpPr>
            <a:spLocks noGrp="1"/>
          </p:cNvSpPr>
          <p:nvPr>
            <p:ph type="title"/>
          </p:nvPr>
        </p:nvSpPr>
        <p:spPr/>
        <p:txBody>
          <a:bodyPr/>
          <a:lstStyle/>
          <a:p>
            <a:r>
              <a:rPr lang="en-US" dirty="0"/>
              <a:t>Not all democracies are able to put them in practice.</a:t>
            </a:r>
          </a:p>
        </p:txBody>
      </p:sp>
      <p:sp>
        <p:nvSpPr>
          <p:cNvPr id="3" name="Content Placeholder 2">
            <a:extLst>
              <a:ext uri="{FF2B5EF4-FFF2-40B4-BE49-F238E27FC236}">
                <a16:creationId xmlns:a16="http://schemas.microsoft.com/office/drawing/2014/main" id="{42C72A67-0E66-F90C-7F8A-438A9BAF9ECE}"/>
              </a:ext>
            </a:extLst>
          </p:cNvPr>
          <p:cNvSpPr>
            <a:spLocks noGrp="1"/>
          </p:cNvSpPr>
          <p:nvPr>
            <p:ph idx="1"/>
          </p:nvPr>
        </p:nvSpPr>
        <p:spPr/>
        <p:txBody>
          <a:bodyPr>
            <a:noAutofit/>
          </a:bodyPr>
          <a:lstStyle/>
          <a:p>
            <a:r>
              <a:rPr lang="en-US" sz="2800" dirty="0"/>
              <a:t>India provided universal adult franchise (meaning the right to vote in elections to all adults) from the very beginning of the Indian republic in 1950; on the other hand, in Switzerland, women got the right to vote only in 1971.</a:t>
            </a:r>
          </a:p>
        </p:txBody>
      </p:sp>
    </p:spTree>
    <p:extLst>
      <p:ext uri="{BB962C8B-B14F-4D97-AF65-F5344CB8AC3E}">
        <p14:creationId xmlns:p14="http://schemas.microsoft.com/office/powerpoint/2010/main" val="1929220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5CF3-6CFD-8B76-6B0B-7EDD1234C591}"/>
              </a:ext>
            </a:extLst>
          </p:cNvPr>
          <p:cNvSpPr>
            <a:spLocks noGrp="1"/>
          </p:cNvSpPr>
          <p:nvPr>
            <p:ph type="title"/>
          </p:nvPr>
        </p:nvSpPr>
        <p:spPr/>
        <p:txBody>
          <a:bodyPr/>
          <a:lstStyle/>
          <a:p>
            <a:r>
              <a:rPr lang="en-US" dirty="0"/>
              <a:t>Year when democracy was established</a:t>
            </a:r>
          </a:p>
        </p:txBody>
      </p:sp>
      <p:pic>
        <p:nvPicPr>
          <p:cNvPr id="4" name="Content Placeholder 3">
            <a:extLst>
              <a:ext uri="{FF2B5EF4-FFF2-40B4-BE49-F238E27FC236}">
                <a16:creationId xmlns:a16="http://schemas.microsoft.com/office/drawing/2014/main" id="{A768AE00-9B9B-54F3-F240-AAE645C2DD9B}"/>
              </a:ext>
            </a:extLst>
          </p:cNvPr>
          <p:cNvPicPr>
            <a:picLocks noGrp="1" noChangeAspect="1"/>
          </p:cNvPicPr>
          <p:nvPr>
            <p:ph idx="1"/>
          </p:nvPr>
        </p:nvPicPr>
        <p:blipFill>
          <a:blip r:embed="rId2"/>
          <a:stretch>
            <a:fillRect/>
          </a:stretch>
        </p:blipFill>
        <p:spPr>
          <a:xfrm>
            <a:off x="987970" y="2235199"/>
            <a:ext cx="7609930" cy="3560873"/>
          </a:xfrm>
        </p:spPr>
      </p:pic>
    </p:spTree>
    <p:extLst>
      <p:ext uri="{BB962C8B-B14F-4D97-AF65-F5344CB8AC3E}">
        <p14:creationId xmlns:p14="http://schemas.microsoft.com/office/powerpoint/2010/main" val="1191339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9205-B28D-71A0-40A4-5ED4B8D56277}"/>
              </a:ext>
            </a:extLst>
          </p:cNvPr>
          <p:cNvSpPr>
            <a:spLocks noGrp="1"/>
          </p:cNvSpPr>
          <p:nvPr>
            <p:ph type="title"/>
          </p:nvPr>
        </p:nvSpPr>
        <p:spPr>
          <a:xfrm>
            <a:off x="292100" y="1041400"/>
            <a:ext cx="9626600" cy="1119188"/>
          </a:xfrm>
        </p:spPr>
        <p:txBody>
          <a:bodyPr>
            <a:normAutofit/>
          </a:bodyPr>
          <a:lstStyle/>
          <a:p>
            <a:r>
              <a:rPr lang="en-US" sz="3200" dirty="0"/>
              <a:t>There are two Forms of representative democracy</a:t>
            </a:r>
          </a:p>
        </p:txBody>
      </p:sp>
      <p:sp>
        <p:nvSpPr>
          <p:cNvPr id="3" name="Content Placeholder 2">
            <a:extLst>
              <a:ext uri="{FF2B5EF4-FFF2-40B4-BE49-F238E27FC236}">
                <a16:creationId xmlns:a16="http://schemas.microsoft.com/office/drawing/2014/main" id="{E4B2C7B4-16CD-7C28-52CB-231DE2BB507B}"/>
              </a:ext>
            </a:extLst>
          </p:cNvPr>
          <p:cNvSpPr>
            <a:spLocks noGrp="1"/>
          </p:cNvSpPr>
          <p:nvPr>
            <p:ph idx="1"/>
          </p:nvPr>
        </p:nvSpPr>
        <p:spPr/>
        <p:txBody>
          <a:bodyPr>
            <a:normAutofit/>
          </a:bodyPr>
          <a:lstStyle/>
          <a:p>
            <a:r>
              <a:rPr lang="en-US" sz="3600" dirty="0"/>
              <a:t>Parliamentary democracy</a:t>
            </a:r>
          </a:p>
          <a:p>
            <a:endParaRPr lang="en-US" sz="3600" dirty="0"/>
          </a:p>
          <a:p>
            <a:endParaRPr lang="en-US" sz="3600" dirty="0"/>
          </a:p>
          <a:p>
            <a:r>
              <a:rPr lang="en-US" sz="3600" dirty="0"/>
              <a:t>Presidential democracy</a:t>
            </a:r>
          </a:p>
        </p:txBody>
      </p:sp>
    </p:spTree>
    <p:extLst>
      <p:ext uri="{BB962C8B-B14F-4D97-AF65-F5344CB8AC3E}">
        <p14:creationId xmlns:p14="http://schemas.microsoft.com/office/powerpoint/2010/main" val="3288261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E7C72-20AF-45EF-78FE-8403F0A410D2}"/>
              </a:ext>
            </a:extLst>
          </p:cNvPr>
          <p:cNvSpPr>
            <a:spLocks noGrp="1"/>
          </p:cNvSpPr>
          <p:nvPr>
            <p:ph type="title"/>
          </p:nvPr>
        </p:nvSpPr>
        <p:spPr/>
        <p:txBody>
          <a:bodyPr/>
          <a:lstStyle/>
          <a:p>
            <a:r>
              <a:rPr lang="en-US" dirty="0"/>
              <a:t>Parliamentary democracy</a:t>
            </a:r>
          </a:p>
        </p:txBody>
      </p:sp>
      <p:sp>
        <p:nvSpPr>
          <p:cNvPr id="3" name="Content Placeholder 2">
            <a:extLst>
              <a:ext uri="{FF2B5EF4-FFF2-40B4-BE49-F238E27FC236}">
                <a16:creationId xmlns:a16="http://schemas.microsoft.com/office/drawing/2014/main" id="{DB9B2123-F7BA-4A4C-EE4D-9D9EAF1324F8}"/>
              </a:ext>
            </a:extLst>
          </p:cNvPr>
          <p:cNvSpPr>
            <a:spLocks noGrp="1"/>
          </p:cNvSpPr>
          <p:nvPr>
            <p:ph idx="1"/>
          </p:nvPr>
        </p:nvSpPr>
        <p:spPr/>
        <p:txBody>
          <a:bodyPr>
            <a:normAutofit/>
          </a:bodyPr>
          <a:lstStyle/>
          <a:p>
            <a:r>
              <a:rPr lang="en-US" sz="2000" dirty="0"/>
              <a:t>The members of the executive are also part of the legislature.</a:t>
            </a:r>
          </a:p>
          <a:p>
            <a:r>
              <a:rPr lang="en-US" sz="2000" dirty="0"/>
              <a:t>For example, in India, the prime minister and the council of ministers are also members of the parliament.</a:t>
            </a:r>
          </a:p>
          <a:p>
            <a:r>
              <a:rPr lang="en-US" sz="2000" dirty="0"/>
              <a:t>The council of ministers are accountable to the legislature and continue working as long as they have the confidence of the legislature. In India, the council of ministers can continue working while they have confidence of the </a:t>
            </a:r>
            <a:r>
              <a:rPr lang="en-US" sz="2000" dirty="0" err="1"/>
              <a:t>Lok</a:t>
            </a:r>
            <a:r>
              <a:rPr lang="en-US" sz="2000" dirty="0"/>
              <a:t> Sabha.</a:t>
            </a:r>
          </a:p>
          <a:p>
            <a:r>
              <a:rPr lang="en-US" sz="2000" dirty="0"/>
              <a:t>In this form of government, people elect the legislature but not the executive. Selected members of the legislature become ministers.</a:t>
            </a:r>
          </a:p>
        </p:txBody>
      </p:sp>
    </p:spTree>
    <p:extLst>
      <p:ext uri="{BB962C8B-B14F-4D97-AF65-F5344CB8AC3E}">
        <p14:creationId xmlns:p14="http://schemas.microsoft.com/office/powerpoint/2010/main" val="606731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59DB-1F1E-2A5A-A049-B6FF8B5420E1}"/>
              </a:ext>
            </a:extLst>
          </p:cNvPr>
          <p:cNvSpPr>
            <a:spLocks noGrp="1"/>
          </p:cNvSpPr>
          <p:nvPr>
            <p:ph type="title"/>
          </p:nvPr>
        </p:nvSpPr>
        <p:spPr/>
        <p:txBody>
          <a:bodyPr/>
          <a:lstStyle/>
          <a:p>
            <a:r>
              <a:rPr lang="en-US" dirty="0"/>
              <a:t>             Presidential democracy</a:t>
            </a:r>
          </a:p>
        </p:txBody>
      </p:sp>
      <p:sp>
        <p:nvSpPr>
          <p:cNvPr id="3" name="Content Placeholder 2">
            <a:extLst>
              <a:ext uri="{FF2B5EF4-FFF2-40B4-BE49-F238E27FC236}">
                <a16:creationId xmlns:a16="http://schemas.microsoft.com/office/drawing/2014/main" id="{CF03692C-9B81-A998-0579-9D2248595C07}"/>
              </a:ext>
            </a:extLst>
          </p:cNvPr>
          <p:cNvSpPr>
            <a:spLocks noGrp="1"/>
          </p:cNvSpPr>
          <p:nvPr>
            <p:ph idx="1"/>
          </p:nvPr>
        </p:nvSpPr>
        <p:spPr/>
        <p:txBody>
          <a:bodyPr>
            <a:normAutofit/>
          </a:bodyPr>
          <a:lstStyle/>
          <a:p>
            <a:r>
              <a:rPr lang="en-US" sz="2400" dirty="0"/>
              <a:t>The executive works independently of the legislature. The president is elected by the people. </a:t>
            </a:r>
          </a:p>
          <a:p>
            <a:r>
              <a:rPr lang="en-US" sz="2400" dirty="0"/>
              <a:t>The president does not need to have the confidence of the legislature for his / her position.</a:t>
            </a:r>
          </a:p>
          <a:p>
            <a:r>
              <a:rPr lang="en-US" sz="2400" dirty="0"/>
              <a:t>In some countries like India, states within the country such as Rajasthan or Kerala have their own governments, but they are not completely independent. They are still governed by a larger national government, the Union Government of India.</a:t>
            </a:r>
          </a:p>
        </p:txBody>
      </p:sp>
    </p:spTree>
    <p:extLst>
      <p:ext uri="{BB962C8B-B14F-4D97-AF65-F5344CB8AC3E}">
        <p14:creationId xmlns:p14="http://schemas.microsoft.com/office/powerpoint/2010/main" val="3710160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CA7F3-97A4-956C-EEC8-1768227138E7}"/>
              </a:ext>
            </a:extLst>
          </p:cNvPr>
          <p:cNvSpPr>
            <a:spLocks noGrp="1"/>
          </p:cNvSpPr>
          <p:nvPr>
            <p:ph type="title"/>
          </p:nvPr>
        </p:nvSpPr>
        <p:spPr/>
        <p:txBody>
          <a:bodyPr/>
          <a:lstStyle/>
          <a:p>
            <a:r>
              <a:rPr lang="en-US" dirty="0"/>
              <a:t>Organ of the government</a:t>
            </a:r>
          </a:p>
        </p:txBody>
      </p:sp>
      <p:sp>
        <p:nvSpPr>
          <p:cNvPr id="3" name="Content Placeholder 2">
            <a:extLst>
              <a:ext uri="{FF2B5EF4-FFF2-40B4-BE49-F238E27FC236}">
                <a16:creationId xmlns:a16="http://schemas.microsoft.com/office/drawing/2014/main" id="{2426E391-B55B-8D7B-C203-C8F4C0945D44}"/>
              </a:ext>
            </a:extLst>
          </p:cNvPr>
          <p:cNvSpPr>
            <a:spLocks noGrp="1"/>
          </p:cNvSpPr>
          <p:nvPr>
            <p:ph idx="1"/>
          </p:nvPr>
        </p:nvSpPr>
        <p:spPr/>
        <p:txBody>
          <a:bodyPr>
            <a:normAutofit/>
          </a:bodyPr>
          <a:lstStyle/>
          <a:p>
            <a:r>
              <a:rPr lang="en-US" sz="2800" dirty="0"/>
              <a:t>Executive</a:t>
            </a:r>
          </a:p>
          <a:p>
            <a:pPr marL="0" indent="0">
              <a:buNone/>
            </a:pPr>
            <a:endParaRPr lang="en-US" sz="2800" dirty="0"/>
          </a:p>
          <a:p>
            <a:r>
              <a:rPr lang="en-US" sz="2800" dirty="0"/>
              <a:t>Legislature</a:t>
            </a:r>
          </a:p>
          <a:p>
            <a:endParaRPr lang="en-US" sz="2800" dirty="0"/>
          </a:p>
          <a:p>
            <a:r>
              <a:rPr lang="en-US" sz="2800" dirty="0"/>
              <a:t>Judiciary</a:t>
            </a:r>
          </a:p>
        </p:txBody>
      </p:sp>
    </p:spTree>
    <p:extLst>
      <p:ext uri="{BB962C8B-B14F-4D97-AF65-F5344CB8AC3E}">
        <p14:creationId xmlns:p14="http://schemas.microsoft.com/office/powerpoint/2010/main" val="1149674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2A5B6-048E-F169-4157-1DAFE8B51C5A}"/>
              </a:ext>
            </a:extLst>
          </p:cNvPr>
          <p:cNvSpPr>
            <a:spLocks noGrp="1"/>
          </p:cNvSpPr>
          <p:nvPr>
            <p:ph type="title"/>
          </p:nvPr>
        </p:nvSpPr>
        <p:spPr/>
        <p:txBody>
          <a:bodyPr/>
          <a:lstStyle/>
          <a:p>
            <a:r>
              <a:rPr lang="en-US" dirty="0"/>
              <a:t>Executive</a:t>
            </a:r>
          </a:p>
        </p:txBody>
      </p:sp>
      <p:sp>
        <p:nvSpPr>
          <p:cNvPr id="3" name="Content Placeholder 2">
            <a:extLst>
              <a:ext uri="{FF2B5EF4-FFF2-40B4-BE49-F238E27FC236}">
                <a16:creationId xmlns:a16="http://schemas.microsoft.com/office/drawing/2014/main" id="{343C55DD-62F4-2DC3-7089-7E9F25DCEDA2}"/>
              </a:ext>
            </a:extLst>
          </p:cNvPr>
          <p:cNvSpPr>
            <a:spLocks noGrp="1"/>
          </p:cNvSpPr>
          <p:nvPr>
            <p:ph idx="1"/>
          </p:nvPr>
        </p:nvSpPr>
        <p:spPr/>
        <p:txBody>
          <a:bodyPr>
            <a:normAutofit/>
          </a:bodyPr>
          <a:lstStyle/>
          <a:p>
            <a:r>
              <a:rPr lang="en-US" sz="2800" dirty="0"/>
              <a:t>The executive is the organ of the government which is responsible for implementing the law. But the process of its election is different in different countries.</a:t>
            </a:r>
          </a:p>
        </p:txBody>
      </p:sp>
    </p:spTree>
    <p:extLst>
      <p:ext uri="{BB962C8B-B14F-4D97-AF65-F5344CB8AC3E}">
        <p14:creationId xmlns:p14="http://schemas.microsoft.com/office/powerpoint/2010/main" val="3867347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3095-7D4C-2473-2BD0-D89CFE899B41}"/>
              </a:ext>
            </a:extLst>
          </p:cNvPr>
          <p:cNvSpPr>
            <a:spLocks noGrp="1"/>
          </p:cNvSpPr>
          <p:nvPr>
            <p:ph type="title"/>
          </p:nvPr>
        </p:nvSpPr>
        <p:spPr/>
        <p:txBody>
          <a:bodyPr/>
          <a:lstStyle/>
          <a:p>
            <a:r>
              <a:rPr lang="en-US" dirty="0"/>
              <a:t>Legislature</a:t>
            </a:r>
          </a:p>
        </p:txBody>
      </p:sp>
      <p:sp>
        <p:nvSpPr>
          <p:cNvPr id="3" name="Content Placeholder 2">
            <a:extLst>
              <a:ext uri="{FF2B5EF4-FFF2-40B4-BE49-F238E27FC236}">
                <a16:creationId xmlns:a16="http://schemas.microsoft.com/office/drawing/2014/main" id="{B5D5252D-5D8D-AF9C-220E-12569C7CB0C8}"/>
              </a:ext>
            </a:extLst>
          </p:cNvPr>
          <p:cNvSpPr>
            <a:spLocks noGrp="1"/>
          </p:cNvSpPr>
          <p:nvPr>
            <p:ph idx="1"/>
          </p:nvPr>
        </p:nvSpPr>
        <p:spPr/>
        <p:txBody>
          <a:bodyPr>
            <a:normAutofit/>
          </a:bodyPr>
          <a:lstStyle/>
          <a:p>
            <a:r>
              <a:rPr lang="en-US" sz="2800" dirty="0"/>
              <a:t>Legislature: The legislature is the body of the government which is responsible for making laws. It is known by different names in different countries. In India, it is called Parliament; in the USA, it is called Congress. In most democracies, it has two houses, the Upper House and the Lower House.</a:t>
            </a:r>
          </a:p>
        </p:txBody>
      </p:sp>
    </p:spTree>
    <p:extLst>
      <p:ext uri="{BB962C8B-B14F-4D97-AF65-F5344CB8AC3E}">
        <p14:creationId xmlns:p14="http://schemas.microsoft.com/office/powerpoint/2010/main" val="2445884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05BF1-107C-6F2B-2A14-7AA4A8712E82}"/>
              </a:ext>
            </a:extLst>
          </p:cNvPr>
          <p:cNvSpPr>
            <a:spLocks noGrp="1"/>
          </p:cNvSpPr>
          <p:nvPr>
            <p:ph type="title"/>
          </p:nvPr>
        </p:nvSpPr>
        <p:spPr>
          <a:xfrm>
            <a:off x="342900" y="609600"/>
            <a:ext cx="8931102" cy="1320800"/>
          </a:xfrm>
        </p:spPr>
        <p:txBody>
          <a:bodyPr/>
          <a:lstStyle/>
          <a:p>
            <a:r>
              <a:rPr lang="en-US" dirty="0"/>
              <a:t>Different forms of democratic government</a:t>
            </a:r>
          </a:p>
        </p:txBody>
      </p:sp>
      <p:pic>
        <p:nvPicPr>
          <p:cNvPr id="4" name="Content Placeholder 3">
            <a:extLst>
              <a:ext uri="{FF2B5EF4-FFF2-40B4-BE49-F238E27FC236}">
                <a16:creationId xmlns:a16="http://schemas.microsoft.com/office/drawing/2014/main" id="{703168B0-64EA-BC5D-2B42-6E80D9BF25FF}"/>
              </a:ext>
            </a:extLst>
          </p:cNvPr>
          <p:cNvPicPr>
            <a:picLocks noGrp="1" noChangeAspect="1"/>
          </p:cNvPicPr>
          <p:nvPr>
            <p:ph idx="1"/>
          </p:nvPr>
        </p:nvPicPr>
        <p:blipFill>
          <a:blip r:embed="rId2"/>
          <a:stretch>
            <a:fillRect/>
          </a:stretch>
        </p:blipFill>
        <p:spPr>
          <a:xfrm>
            <a:off x="1054101" y="2146301"/>
            <a:ext cx="7950200" cy="4013200"/>
          </a:xfrm>
          <a:prstGeom prst="rect">
            <a:avLst/>
          </a:prstGeom>
        </p:spPr>
      </p:pic>
    </p:spTree>
    <p:extLst>
      <p:ext uri="{BB962C8B-B14F-4D97-AF65-F5344CB8AC3E}">
        <p14:creationId xmlns:p14="http://schemas.microsoft.com/office/powerpoint/2010/main" val="2134438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E6C01-BA5F-0561-AA37-92B841FE8259}"/>
              </a:ext>
            </a:extLst>
          </p:cNvPr>
          <p:cNvSpPr>
            <a:spLocks noGrp="1"/>
          </p:cNvSpPr>
          <p:nvPr>
            <p:ph type="title"/>
          </p:nvPr>
        </p:nvSpPr>
        <p:spPr/>
        <p:txBody>
          <a:bodyPr/>
          <a:lstStyle/>
          <a:p>
            <a:r>
              <a:rPr lang="en-US" dirty="0"/>
              <a:t>Two houses of the Parliament</a:t>
            </a:r>
          </a:p>
        </p:txBody>
      </p:sp>
      <p:sp>
        <p:nvSpPr>
          <p:cNvPr id="3" name="Content Placeholder 2">
            <a:extLst>
              <a:ext uri="{FF2B5EF4-FFF2-40B4-BE49-F238E27FC236}">
                <a16:creationId xmlns:a16="http://schemas.microsoft.com/office/drawing/2014/main" id="{5A822981-F9CA-6D9A-D7D1-D08FF6281FDC}"/>
              </a:ext>
            </a:extLst>
          </p:cNvPr>
          <p:cNvSpPr>
            <a:spLocks noGrp="1"/>
          </p:cNvSpPr>
          <p:nvPr>
            <p:ph idx="1"/>
          </p:nvPr>
        </p:nvSpPr>
        <p:spPr/>
        <p:txBody>
          <a:bodyPr>
            <a:normAutofit/>
          </a:bodyPr>
          <a:lstStyle/>
          <a:p>
            <a:r>
              <a:rPr lang="en-US" sz="2800" dirty="0"/>
              <a:t>Upper House</a:t>
            </a:r>
          </a:p>
          <a:p>
            <a:pPr marL="0" indent="0">
              <a:buNone/>
            </a:pPr>
            <a:endParaRPr lang="en-US" sz="2800" dirty="0"/>
          </a:p>
          <a:p>
            <a:r>
              <a:rPr lang="en-US" sz="2800" dirty="0"/>
              <a:t>Lower House</a:t>
            </a:r>
          </a:p>
          <a:p>
            <a:endParaRPr lang="en-US" sz="2800" dirty="0"/>
          </a:p>
          <a:p>
            <a:r>
              <a:rPr lang="en-US" sz="2800" dirty="0"/>
              <a:t>In India, the Lower House is called the </a:t>
            </a:r>
            <a:r>
              <a:rPr lang="en-US" sz="2800" dirty="0" err="1"/>
              <a:t>Lok</a:t>
            </a:r>
            <a:r>
              <a:rPr lang="en-US" sz="2800" dirty="0"/>
              <a:t> Sabha, and the Upper House is called the </a:t>
            </a:r>
            <a:r>
              <a:rPr lang="en-US" sz="2800" dirty="0" err="1"/>
              <a:t>Rajya</a:t>
            </a:r>
            <a:r>
              <a:rPr lang="en-US" sz="2800" dirty="0"/>
              <a:t> Sabha.</a:t>
            </a:r>
          </a:p>
        </p:txBody>
      </p:sp>
    </p:spTree>
    <p:extLst>
      <p:ext uri="{BB962C8B-B14F-4D97-AF65-F5344CB8AC3E}">
        <p14:creationId xmlns:p14="http://schemas.microsoft.com/office/powerpoint/2010/main" val="3106223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C401-B1C2-6A03-1D5F-FD1A99C29DCD}"/>
              </a:ext>
            </a:extLst>
          </p:cNvPr>
          <p:cNvSpPr>
            <a:spLocks noGrp="1"/>
          </p:cNvSpPr>
          <p:nvPr>
            <p:ph type="title"/>
          </p:nvPr>
        </p:nvSpPr>
        <p:spPr/>
        <p:txBody>
          <a:bodyPr/>
          <a:lstStyle/>
          <a:p>
            <a:r>
              <a:rPr lang="en-US" dirty="0"/>
              <a:t>Separation of Power</a:t>
            </a:r>
          </a:p>
        </p:txBody>
      </p:sp>
      <p:sp>
        <p:nvSpPr>
          <p:cNvPr id="3" name="Content Placeholder 2">
            <a:extLst>
              <a:ext uri="{FF2B5EF4-FFF2-40B4-BE49-F238E27FC236}">
                <a16:creationId xmlns:a16="http://schemas.microsoft.com/office/drawing/2014/main" id="{93029380-A81E-0FF7-3DD8-B603DF11578B}"/>
              </a:ext>
            </a:extLst>
          </p:cNvPr>
          <p:cNvSpPr>
            <a:spLocks noGrp="1"/>
          </p:cNvSpPr>
          <p:nvPr>
            <p:ph idx="1"/>
          </p:nvPr>
        </p:nvSpPr>
        <p:spPr>
          <a:xfrm>
            <a:off x="677334" y="2160589"/>
            <a:ext cx="9177866" cy="3880773"/>
          </a:xfrm>
        </p:spPr>
        <p:txBody>
          <a:bodyPr>
            <a:normAutofit/>
          </a:bodyPr>
          <a:lstStyle/>
          <a:p>
            <a:r>
              <a:rPr lang="en-US" sz="2800" dirty="0"/>
              <a:t>It means that the three organs of the government—Legislature, Executive, and Judiciary—work independently and do not interfere in each other’s functions.</a:t>
            </a:r>
          </a:p>
        </p:txBody>
      </p:sp>
    </p:spTree>
    <p:extLst>
      <p:ext uri="{BB962C8B-B14F-4D97-AF65-F5344CB8AC3E}">
        <p14:creationId xmlns:p14="http://schemas.microsoft.com/office/powerpoint/2010/main" val="41991741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4C915-C3FB-024E-35DE-55709467141E}"/>
              </a:ext>
            </a:extLst>
          </p:cNvPr>
          <p:cNvSpPr>
            <a:spLocks noGrp="1"/>
          </p:cNvSpPr>
          <p:nvPr>
            <p:ph type="title"/>
          </p:nvPr>
        </p:nvSpPr>
        <p:spPr/>
        <p:txBody>
          <a:bodyPr/>
          <a:lstStyle/>
          <a:p>
            <a:r>
              <a:rPr lang="en-US" dirty="0"/>
              <a:t> 						Republic</a:t>
            </a:r>
          </a:p>
        </p:txBody>
      </p:sp>
      <p:sp>
        <p:nvSpPr>
          <p:cNvPr id="3" name="Content Placeholder 2">
            <a:extLst>
              <a:ext uri="{FF2B5EF4-FFF2-40B4-BE49-F238E27FC236}">
                <a16:creationId xmlns:a16="http://schemas.microsoft.com/office/drawing/2014/main" id="{5D6CE18A-69D0-3DED-57C3-93F9052B0FEA}"/>
              </a:ext>
            </a:extLst>
          </p:cNvPr>
          <p:cNvSpPr>
            <a:spLocks noGrp="1"/>
          </p:cNvSpPr>
          <p:nvPr>
            <p:ph idx="1"/>
          </p:nvPr>
        </p:nvSpPr>
        <p:spPr/>
        <p:txBody>
          <a:bodyPr/>
          <a:lstStyle/>
          <a:p>
            <a:r>
              <a:rPr lang="en-US" dirty="0"/>
              <a:t>A republic is a form of government in which the head of state is elected and is not a hereditary monarch.</a:t>
            </a:r>
          </a:p>
        </p:txBody>
      </p:sp>
    </p:spTree>
    <p:extLst>
      <p:ext uri="{BB962C8B-B14F-4D97-AF65-F5344CB8AC3E}">
        <p14:creationId xmlns:p14="http://schemas.microsoft.com/office/powerpoint/2010/main" val="2929507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98EF-65D1-9B93-45D6-9AD8BD2112CC}"/>
              </a:ext>
            </a:extLst>
          </p:cNvPr>
          <p:cNvSpPr>
            <a:spLocks noGrp="1"/>
          </p:cNvSpPr>
          <p:nvPr>
            <p:ph type="title"/>
          </p:nvPr>
        </p:nvSpPr>
        <p:spPr>
          <a:xfrm>
            <a:off x="330200" y="609600"/>
            <a:ext cx="9550400" cy="1320800"/>
          </a:xfrm>
        </p:spPr>
        <p:txBody>
          <a:bodyPr>
            <a:normAutofit/>
          </a:bodyPr>
          <a:lstStyle/>
          <a:p>
            <a:r>
              <a:rPr lang="en-US" sz="2800" dirty="0"/>
              <a:t>At least two of India’s ancient </a:t>
            </a:r>
            <a:r>
              <a:rPr lang="en-US" sz="2800" dirty="0" err="1"/>
              <a:t>mahājanapadas</a:t>
            </a:r>
            <a:r>
              <a:rPr lang="en-US" sz="2800" dirty="0"/>
              <a:t> practiced Republic.</a:t>
            </a:r>
          </a:p>
        </p:txBody>
      </p:sp>
      <p:sp>
        <p:nvSpPr>
          <p:cNvPr id="3" name="Content Placeholder 2">
            <a:extLst>
              <a:ext uri="{FF2B5EF4-FFF2-40B4-BE49-F238E27FC236}">
                <a16:creationId xmlns:a16="http://schemas.microsoft.com/office/drawing/2014/main" id="{325B86B0-1E85-81E9-8395-1ECA78833FD8}"/>
              </a:ext>
            </a:extLst>
          </p:cNvPr>
          <p:cNvSpPr>
            <a:spLocks noGrp="1"/>
          </p:cNvSpPr>
          <p:nvPr>
            <p:ph idx="1"/>
          </p:nvPr>
        </p:nvSpPr>
        <p:spPr/>
        <p:txBody>
          <a:bodyPr>
            <a:normAutofit/>
          </a:bodyPr>
          <a:lstStyle/>
          <a:p>
            <a:r>
              <a:rPr lang="en-US" sz="2800" dirty="0"/>
              <a:t>In the </a:t>
            </a:r>
            <a:r>
              <a:rPr lang="en-US" sz="2800" dirty="0" err="1"/>
              <a:t>Vajji</a:t>
            </a:r>
            <a:r>
              <a:rPr lang="en-US" sz="2800" dirty="0"/>
              <a:t> (or </a:t>
            </a:r>
            <a:r>
              <a:rPr lang="en-US" sz="2800" dirty="0" err="1"/>
              <a:t>Vṛiji</a:t>
            </a:r>
            <a:r>
              <a:rPr lang="en-US" sz="2800" dirty="0"/>
              <a:t>) </a:t>
            </a:r>
            <a:r>
              <a:rPr lang="en-US" sz="2800" dirty="0" err="1"/>
              <a:t>mahājanapada</a:t>
            </a:r>
            <a:r>
              <a:rPr lang="en-US" sz="2800" dirty="0"/>
              <a:t>, the </a:t>
            </a:r>
            <a:r>
              <a:rPr lang="en-US" sz="2800" dirty="0" err="1"/>
              <a:t>Lichchhavi</a:t>
            </a:r>
            <a:r>
              <a:rPr lang="en-US" sz="2800" dirty="0"/>
              <a:t> clan, in particular, </a:t>
            </a:r>
            <a:r>
              <a:rPr lang="en-US" sz="2800" dirty="0" err="1"/>
              <a:t>practised</a:t>
            </a:r>
            <a:r>
              <a:rPr lang="en-US" sz="2800" dirty="0"/>
              <a:t> collective decision-making, and leaders were chosen based on merit rather than birth.</a:t>
            </a:r>
          </a:p>
          <a:p>
            <a:r>
              <a:rPr lang="en-US" sz="2800" dirty="0"/>
              <a:t>Key positions were filled through elections, and representatives from various clans met regularly to address issues and develop solutions to ensure the people’s welfare.</a:t>
            </a:r>
          </a:p>
        </p:txBody>
      </p:sp>
    </p:spTree>
    <p:extLst>
      <p:ext uri="{BB962C8B-B14F-4D97-AF65-F5344CB8AC3E}">
        <p14:creationId xmlns:p14="http://schemas.microsoft.com/office/powerpoint/2010/main" val="810270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6530-E337-37A0-B6B1-6BFE59573D76}"/>
              </a:ext>
            </a:extLst>
          </p:cNvPr>
          <p:cNvSpPr>
            <a:spLocks noGrp="1"/>
          </p:cNvSpPr>
          <p:nvPr>
            <p:ph type="title"/>
          </p:nvPr>
        </p:nvSpPr>
        <p:spPr/>
        <p:txBody>
          <a:bodyPr/>
          <a:lstStyle/>
          <a:p>
            <a:r>
              <a:rPr lang="en-US" dirty="0" err="1"/>
              <a:t>Uttaramerur</a:t>
            </a:r>
            <a:r>
              <a:rPr lang="en-US" dirty="0"/>
              <a:t> inscriptions</a:t>
            </a:r>
          </a:p>
        </p:txBody>
      </p:sp>
      <p:sp>
        <p:nvSpPr>
          <p:cNvPr id="3" name="Content Placeholder 2">
            <a:extLst>
              <a:ext uri="{FF2B5EF4-FFF2-40B4-BE49-F238E27FC236}">
                <a16:creationId xmlns:a16="http://schemas.microsoft.com/office/drawing/2014/main" id="{75CC641B-5021-1408-4A5C-AC812B4255BA}"/>
              </a:ext>
            </a:extLst>
          </p:cNvPr>
          <p:cNvSpPr>
            <a:spLocks noGrp="1"/>
          </p:cNvSpPr>
          <p:nvPr>
            <p:ph idx="1"/>
          </p:nvPr>
        </p:nvSpPr>
        <p:spPr/>
        <p:txBody>
          <a:bodyPr>
            <a:normAutofit/>
          </a:bodyPr>
          <a:lstStyle/>
          <a:p>
            <a:r>
              <a:rPr lang="en-US" sz="2800" dirty="0"/>
              <a:t>The 10th century CE in Tamil Nadu, which provide us with details about the election of members to the village </a:t>
            </a:r>
            <a:r>
              <a:rPr lang="en-US" sz="2800" dirty="0" err="1"/>
              <a:t>sabha</a:t>
            </a:r>
            <a:r>
              <a:rPr lang="en-US" sz="2800" dirty="0"/>
              <a:t> (local administrative body).</a:t>
            </a:r>
          </a:p>
          <a:p>
            <a:r>
              <a:rPr lang="en-US" sz="2800" dirty="0"/>
              <a:t>We learn about the election process, including sealed ballot boxes, qualifications of members, their duties, and also the conditions that could lead to their dismissal.</a:t>
            </a:r>
          </a:p>
        </p:txBody>
      </p:sp>
    </p:spTree>
    <p:extLst>
      <p:ext uri="{BB962C8B-B14F-4D97-AF65-F5344CB8AC3E}">
        <p14:creationId xmlns:p14="http://schemas.microsoft.com/office/powerpoint/2010/main" val="1561141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CB29-492C-CCE0-8354-1DAB2963B310}"/>
              </a:ext>
            </a:extLst>
          </p:cNvPr>
          <p:cNvSpPr>
            <a:spLocks noGrp="1"/>
          </p:cNvSpPr>
          <p:nvPr>
            <p:ph type="title"/>
          </p:nvPr>
        </p:nvSpPr>
        <p:spPr/>
        <p:txBody>
          <a:bodyPr>
            <a:noAutofit/>
          </a:bodyPr>
          <a:lstStyle/>
          <a:p>
            <a:r>
              <a:rPr lang="en-US" sz="2800" dirty="0" err="1"/>
              <a:t>Chola</a:t>
            </a:r>
            <a:r>
              <a:rPr lang="en-US" sz="2800" dirty="0"/>
              <a:t> period inscriptions on the walls of </a:t>
            </a:r>
            <a:r>
              <a:rPr lang="en-US" sz="2800" dirty="0" err="1"/>
              <a:t>Vaikuntha</a:t>
            </a:r>
            <a:r>
              <a:rPr lang="en-US" sz="2800" dirty="0"/>
              <a:t> </a:t>
            </a:r>
            <a:r>
              <a:rPr lang="en-US" sz="2800" dirty="0" err="1"/>
              <a:t>Perumal</a:t>
            </a:r>
            <a:r>
              <a:rPr lang="en-US" sz="2800" dirty="0"/>
              <a:t> temple, </a:t>
            </a:r>
            <a:r>
              <a:rPr lang="en-US" sz="2800" dirty="0" err="1"/>
              <a:t>Uttaramerur</a:t>
            </a:r>
            <a:r>
              <a:rPr lang="en-US" sz="2800" dirty="0"/>
              <a:t>, Tamil Nadu.</a:t>
            </a:r>
          </a:p>
        </p:txBody>
      </p:sp>
      <p:pic>
        <p:nvPicPr>
          <p:cNvPr id="4" name="Content Placeholder 3">
            <a:extLst>
              <a:ext uri="{FF2B5EF4-FFF2-40B4-BE49-F238E27FC236}">
                <a16:creationId xmlns:a16="http://schemas.microsoft.com/office/drawing/2014/main" id="{BF302131-7912-02B5-9602-B298F0F6D93A}"/>
              </a:ext>
            </a:extLst>
          </p:cNvPr>
          <p:cNvPicPr>
            <a:picLocks noGrp="1" noChangeAspect="1"/>
          </p:cNvPicPr>
          <p:nvPr>
            <p:ph idx="1"/>
          </p:nvPr>
        </p:nvPicPr>
        <p:blipFill>
          <a:blip r:embed="rId2"/>
          <a:stretch>
            <a:fillRect/>
          </a:stretch>
        </p:blipFill>
        <p:spPr>
          <a:xfrm>
            <a:off x="677334" y="2377280"/>
            <a:ext cx="8596667" cy="4074319"/>
          </a:xfrm>
        </p:spPr>
      </p:pic>
    </p:spTree>
    <p:extLst>
      <p:ext uri="{BB962C8B-B14F-4D97-AF65-F5344CB8AC3E}">
        <p14:creationId xmlns:p14="http://schemas.microsoft.com/office/powerpoint/2010/main" val="3704373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3BDFB-B6C1-CAAE-29BD-1AC7F5820248}"/>
              </a:ext>
            </a:extLst>
          </p:cNvPr>
          <p:cNvSpPr>
            <a:spLocks noGrp="1"/>
          </p:cNvSpPr>
          <p:nvPr>
            <p:ph type="title"/>
          </p:nvPr>
        </p:nvSpPr>
        <p:spPr/>
        <p:txBody>
          <a:bodyPr/>
          <a:lstStyle/>
          <a:p>
            <a:r>
              <a:rPr lang="en-US" dirty="0"/>
              <a:t>Republics in other parts of the world</a:t>
            </a:r>
          </a:p>
        </p:txBody>
      </p:sp>
      <p:sp>
        <p:nvSpPr>
          <p:cNvPr id="3" name="Content Placeholder 2">
            <a:extLst>
              <a:ext uri="{FF2B5EF4-FFF2-40B4-BE49-F238E27FC236}">
                <a16:creationId xmlns:a16="http://schemas.microsoft.com/office/drawing/2014/main" id="{9E200847-11FA-4A02-9198-7AD84D087BA5}"/>
              </a:ext>
            </a:extLst>
          </p:cNvPr>
          <p:cNvSpPr>
            <a:spLocks noGrp="1"/>
          </p:cNvSpPr>
          <p:nvPr>
            <p:ph idx="1"/>
          </p:nvPr>
        </p:nvSpPr>
        <p:spPr/>
        <p:txBody>
          <a:bodyPr>
            <a:normAutofit/>
          </a:bodyPr>
          <a:lstStyle/>
          <a:p>
            <a:r>
              <a:rPr lang="en-US" sz="2800" dirty="0"/>
              <a:t>In the 5th and 4th centuries BCE, Rome and Greece had republics. In some regions of Greece, free men could vote, but women, workers and slaves could not. </a:t>
            </a:r>
          </a:p>
          <a:p>
            <a:r>
              <a:rPr lang="en-US" sz="2800" dirty="0"/>
              <a:t>Other areas had a system where only a small, privileged group could vote or make decisions.</a:t>
            </a:r>
          </a:p>
        </p:txBody>
      </p:sp>
    </p:spTree>
    <p:extLst>
      <p:ext uri="{BB962C8B-B14F-4D97-AF65-F5344CB8AC3E}">
        <p14:creationId xmlns:p14="http://schemas.microsoft.com/office/powerpoint/2010/main" val="1341631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8FA9-D913-5C43-3FC0-5DD2A80DD61A}"/>
              </a:ext>
            </a:extLst>
          </p:cNvPr>
          <p:cNvSpPr>
            <a:spLocks noGrp="1"/>
          </p:cNvSpPr>
          <p:nvPr>
            <p:ph type="title"/>
          </p:nvPr>
        </p:nvSpPr>
        <p:spPr/>
        <p:txBody>
          <a:bodyPr/>
          <a:lstStyle/>
          <a:p>
            <a:r>
              <a:rPr lang="en-US" dirty="0"/>
              <a:t>Slave</a:t>
            </a:r>
          </a:p>
        </p:txBody>
      </p:sp>
      <p:sp>
        <p:nvSpPr>
          <p:cNvPr id="3" name="Content Placeholder 2">
            <a:extLst>
              <a:ext uri="{FF2B5EF4-FFF2-40B4-BE49-F238E27FC236}">
                <a16:creationId xmlns:a16="http://schemas.microsoft.com/office/drawing/2014/main" id="{930F704F-A3E5-2BE9-32AF-83E38A023B22}"/>
              </a:ext>
            </a:extLst>
          </p:cNvPr>
          <p:cNvSpPr>
            <a:spLocks noGrp="1"/>
          </p:cNvSpPr>
          <p:nvPr>
            <p:ph idx="1"/>
          </p:nvPr>
        </p:nvSpPr>
        <p:spPr/>
        <p:txBody>
          <a:bodyPr>
            <a:normAutofit/>
          </a:bodyPr>
          <a:lstStyle/>
          <a:p>
            <a:r>
              <a:rPr lang="en-US" sz="2800" dirty="0"/>
              <a:t>Slave: A person who is forced to work for and obey another and is considered to be their property.</a:t>
            </a:r>
          </a:p>
        </p:txBody>
      </p:sp>
    </p:spTree>
    <p:extLst>
      <p:ext uri="{BB962C8B-B14F-4D97-AF65-F5344CB8AC3E}">
        <p14:creationId xmlns:p14="http://schemas.microsoft.com/office/powerpoint/2010/main" val="29949826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5F8D-4DDC-792E-C4CA-41363C20460F}"/>
              </a:ext>
            </a:extLst>
          </p:cNvPr>
          <p:cNvSpPr>
            <a:spLocks noGrp="1"/>
          </p:cNvSpPr>
          <p:nvPr>
            <p:ph type="title"/>
          </p:nvPr>
        </p:nvSpPr>
        <p:spPr>
          <a:xfrm>
            <a:off x="677334" y="609600"/>
            <a:ext cx="8596668" cy="965200"/>
          </a:xfrm>
        </p:spPr>
        <p:txBody>
          <a:bodyPr>
            <a:normAutofit/>
          </a:bodyPr>
          <a:lstStyle/>
          <a:p>
            <a:r>
              <a:rPr lang="en-US" sz="4400" dirty="0"/>
              <a:t>Other Forms of Government</a:t>
            </a:r>
          </a:p>
        </p:txBody>
      </p:sp>
      <p:sp>
        <p:nvSpPr>
          <p:cNvPr id="3" name="Content Placeholder 2">
            <a:extLst>
              <a:ext uri="{FF2B5EF4-FFF2-40B4-BE49-F238E27FC236}">
                <a16:creationId xmlns:a16="http://schemas.microsoft.com/office/drawing/2014/main" id="{BB2F4EDB-435C-C588-3F88-6F80DFDEB93B}"/>
              </a:ext>
            </a:extLst>
          </p:cNvPr>
          <p:cNvSpPr>
            <a:spLocks noGrp="1"/>
          </p:cNvSpPr>
          <p:nvPr>
            <p:ph idx="1"/>
          </p:nvPr>
        </p:nvSpPr>
        <p:spPr/>
        <p:txBody>
          <a:bodyPr>
            <a:normAutofit/>
          </a:bodyPr>
          <a:lstStyle/>
          <a:p>
            <a:r>
              <a:rPr lang="en-US" sz="2400" dirty="0"/>
              <a:t>1. Monarchy</a:t>
            </a:r>
          </a:p>
          <a:p>
            <a:r>
              <a:rPr lang="en-US" sz="2400" dirty="0"/>
              <a:t>2. Monarchies today</a:t>
            </a:r>
          </a:p>
          <a:p>
            <a:pPr marL="0" indent="0">
              <a:buNone/>
            </a:pPr>
            <a:r>
              <a:rPr lang="en-US" sz="2400" dirty="0"/>
              <a:t>           A) Absolute monarchy</a:t>
            </a:r>
          </a:p>
          <a:p>
            <a:pPr marL="0" indent="0">
              <a:buNone/>
            </a:pPr>
            <a:r>
              <a:rPr lang="en-US" sz="2400" dirty="0"/>
              <a:t>           B) Constitutional monarchy</a:t>
            </a:r>
          </a:p>
          <a:p>
            <a:r>
              <a:rPr lang="en-US" sz="2400" dirty="0"/>
              <a:t>3. Theocracy</a:t>
            </a:r>
          </a:p>
          <a:p>
            <a:r>
              <a:rPr lang="en-US" sz="2400" dirty="0"/>
              <a:t>4. Dictatorship</a:t>
            </a:r>
          </a:p>
          <a:p>
            <a:r>
              <a:rPr lang="en-US" sz="2400" dirty="0"/>
              <a:t>5. Oligarchy</a:t>
            </a:r>
          </a:p>
        </p:txBody>
      </p:sp>
    </p:spTree>
    <p:extLst>
      <p:ext uri="{BB962C8B-B14F-4D97-AF65-F5344CB8AC3E}">
        <p14:creationId xmlns:p14="http://schemas.microsoft.com/office/powerpoint/2010/main" val="2123212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10AC-4288-AC9C-CB03-A2AD3C87F4EB}"/>
              </a:ext>
            </a:extLst>
          </p:cNvPr>
          <p:cNvSpPr>
            <a:spLocks noGrp="1"/>
          </p:cNvSpPr>
          <p:nvPr>
            <p:ph type="title"/>
          </p:nvPr>
        </p:nvSpPr>
        <p:spPr/>
        <p:txBody>
          <a:bodyPr/>
          <a:lstStyle/>
          <a:p>
            <a:r>
              <a:rPr lang="en-US" dirty="0"/>
              <a:t>Monarchy</a:t>
            </a:r>
          </a:p>
        </p:txBody>
      </p:sp>
      <p:sp>
        <p:nvSpPr>
          <p:cNvPr id="3" name="Content Placeholder 2">
            <a:extLst>
              <a:ext uri="{FF2B5EF4-FFF2-40B4-BE49-F238E27FC236}">
                <a16:creationId xmlns:a16="http://schemas.microsoft.com/office/drawing/2014/main" id="{D62D27BF-1BB7-43FE-01A8-BBF306A4C7DE}"/>
              </a:ext>
            </a:extLst>
          </p:cNvPr>
          <p:cNvSpPr>
            <a:spLocks noGrp="1"/>
          </p:cNvSpPr>
          <p:nvPr>
            <p:ph idx="1"/>
          </p:nvPr>
        </p:nvSpPr>
        <p:spPr/>
        <p:txBody>
          <a:bodyPr>
            <a:normAutofit/>
          </a:bodyPr>
          <a:lstStyle/>
          <a:p>
            <a:r>
              <a:rPr lang="en-US" sz="2800" dirty="0"/>
              <a:t>As empires were built and expanded across India, kings began to gain immense power. Yet, they relied on a council of ministers and a network of officials to help them govern the empire.</a:t>
            </a:r>
          </a:p>
          <a:p>
            <a:r>
              <a:rPr lang="en-US" sz="2800" dirty="0"/>
              <a:t>In many cases, the king also sought the advice of learnt scholars on matters related to dharma. Of course, there were also examples of kings who used their power to subjugate their people.</a:t>
            </a:r>
          </a:p>
        </p:txBody>
      </p:sp>
    </p:spTree>
    <p:extLst>
      <p:ext uri="{BB962C8B-B14F-4D97-AF65-F5344CB8AC3E}">
        <p14:creationId xmlns:p14="http://schemas.microsoft.com/office/powerpoint/2010/main" val="446823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67372-616A-9957-6607-3BC1A0E51767}"/>
              </a:ext>
            </a:extLst>
          </p:cNvPr>
          <p:cNvSpPr>
            <a:spLocks noGrp="1"/>
          </p:cNvSpPr>
          <p:nvPr>
            <p:ph type="title"/>
          </p:nvPr>
        </p:nvSpPr>
        <p:spPr/>
        <p:txBody>
          <a:bodyPr/>
          <a:lstStyle/>
          <a:p>
            <a:r>
              <a:rPr lang="en-US" dirty="0" err="1"/>
              <a:t>Rajadharma</a:t>
            </a:r>
            <a:endParaRPr lang="en-US" dirty="0"/>
          </a:p>
        </p:txBody>
      </p:sp>
      <p:sp>
        <p:nvSpPr>
          <p:cNvPr id="3" name="Content Placeholder 2">
            <a:extLst>
              <a:ext uri="{FF2B5EF4-FFF2-40B4-BE49-F238E27FC236}">
                <a16:creationId xmlns:a16="http://schemas.microsoft.com/office/drawing/2014/main" id="{0FC6AAB7-7EB0-E88A-6DE2-12632A5AE17D}"/>
              </a:ext>
            </a:extLst>
          </p:cNvPr>
          <p:cNvSpPr>
            <a:spLocks noGrp="1"/>
          </p:cNvSpPr>
          <p:nvPr>
            <p:ph idx="1"/>
          </p:nvPr>
        </p:nvSpPr>
        <p:spPr/>
        <p:txBody>
          <a:bodyPr>
            <a:normAutofit/>
          </a:bodyPr>
          <a:lstStyle/>
          <a:p>
            <a:r>
              <a:rPr lang="en-US" sz="2800" dirty="0"/>
              <a:t>However, in many parts of India, the power of the raja was neither absolute nor beyond </a:t>
            </a:r>
            <a:r>
              <a:rPr lang="en-US" sz="2800"/>
              <a:t>question.</a:t>
            </a:r>
          </a:p>
          <a:p>
            <a:r>
              <a:rPr lang="en-US" sz="2800"/>
              <a:t> </a:t>
            </a:r>
            <a:r>
              <a:rPr lang="en-US" sz="2800" dirty="0"/>
              <a:t>The king was expected to make decisions while staying within the limits of </a:t>
            </a:r>
            <a:r>
              <a:rPr lang="en-US" sz="2800" dirty="0" err="1"/>
              <a:t>rājadharma</a:t>
            </a:r>
            <a:r>
              <a:rPr lang="en-US" sz="2800" dirty="0"/>
              <a:t>; this meant ruling according to dharma and ensuring the welfare of all people.</a:t>
            </a:r>
          </a:p>
        </p:txBody>
      </p:sp>
    </p:spTree>
    <p:extLst>
      <p:ext uri="{BB962C8B-B14F-4D97-AF65-F5344CB8AC3E}">
        <p14:creationId xmlns:p14="http://schemas.microsoft.com/office/powerpoint/2010/main" val="24641183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4721-7339-C930-8A94-D07E1A61B53E}"/>
              </a:ext>
            </a:extLst>
          </p:cNvPr>
          <p:cNvSpPr>
            <a:spLocks noGrp="1"/>
          </p:cNvSpPr>
          <p:nvPr>
            <p:ph type="title"/>
          </p:nvPr>
        </p:nvSpPr>
        <p:spPr>
          <a:xfrm>
            <a:off x="673100" y="609600"/>
            <a:ext cx="8600902" cy="1320800"/>
          </a:xfrm>
        </p:spPr>
        <p:txBody>
          <a:bodyPr>
            <a:normAutofit/>
          </a:bodyPr>
          <a:lstStyle/>
          <a:p>
            <a:r>
              <a:rPr lang="en-US" sz="2400" dirty="0"/>
              <a:t>A 17th-century Rajput miniature painting depicting </a:t>
            </a:r>
            <a:r>
              <a:rPr lang="en-US" sz="2400" dirty="0" err="1"/>
              <a:t>Bhīṣhma</a:t>
            </a:r>
            <a:r>
              <a:rPr lang="en-US" sz="2400" dirty="0"/>
              <a:t> lying on a bed of arrows, teaching </a:t>
            </a:r>
            <a:r>
              <a:rPr lang="en-US" sz="2400" dirty="0" err="1"/>
              <a:t>Yudhiṣṭhira</a:t>
            </a:r>
            <a:r>
              <a:rPr lang="en-US" sz="2400" dirty="0"/>
              <a:t> while </a:t>
            </a:r>
            <a:r>
              <a:rPr lang="en-US" sz="2400" dirty="0" err="1"/>
              <a:t>Kṛiṣhṇa</a:t>
            </a:r>
            <a:r>
              <a:rPr lang="en-US" sz="2400" dirty="0"/>
              <a:t> sits at the head, witnessing the moment.</a:t>
            </a:r>
          </a:p>
        </p:txBody>
      </p:sp>
      <p:pic>
        <p:nvPicPr>
          <p:cNvPr id="5" name="Content Placeholder 4">
            <a:extLst>
              <a:ext uri="{FF2B5EF4-FFF2-40B4-BE49-F238E27FC236}">
                <a16:creationId xmlns:a16="http://schemas.microsoft.com/office/drawing/2014/main" id="{29128C49-78DC-ECD3-1FF0-45E7B830A6D9}"/>
              </a:ext>
            </a:extLst>
          </p:cNvPr>
          <p:cNvPicPr>
            <a:picLocks noGrp="1" noChangeAspect="1"/>
          </p:cNvPicPr>
          <p:nvPr>
            <p:ph idx="1"/>
          </p:nvPr>
        </p:nvPicPr>
        <p:blipFill>
          <a:blip r:embed="rId2"/>
          <a:stretch>
            <a:fillRect/>
          </a:stretch>
        </p:blipFill>
        <p:spPr>
          <a:xfrm>
            <a:off x="673100" y="2102821"/>
            <a:ext cx="8737600" cy="3937594"/>
          </a:xfrm>
          <a:prstGeom prst="rect">
            <a:avLst/>
          </a:prstGeom>
        </p:spPr>
      </p:pic>
    </p:spTree>
    <p:extLst>
      <p:ext uri="{BB962C8B-B14F-4D97-AF65-F5344CB8AC3E}">
        <p14:creationId xmlns:p14="http://schemas.microsoft.com/office/powerpoint/2010/main" val="20564211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56AC5-C1F2-7798-56EB-91099C2DC9DB}"/>
              </a:ext>
            </a:extLst>
          </p:cNvPr>
          <p:cNvSpPr>
            <a:spLocks noGrp="1"/>
          </p:cNvSpPr>
          <p:nvPr>
            <p:ph type="title"/>
          </p:nvPr>
        </p:nvSpPr>
        <p:spPr>
          <a:xfrm>
            <a:off x="266700" y="228599"/>
            <a:ext cx="9007302" cy="1931989"/>
          </a:xfrm>
        </p:spPr>
        <p:txBody>
          <a:bodyPr>
            <a:noAutofit/>
          </a:bodyPr>
          <a:lstStyle/>
          <a:p>
            <a:r>
              <a:rPr lang="en-US" sz="2400" dirty="0"/>
              <a:t>In the </a:t>
            </a:r>
            <a:r>
              <a:rPr lang="en-US" sz="2400" dirty="0" err="1"/>
              <a:t>Shānti</a:t>
            </a:r>
            <a:r>
              <a:rPr lang="en-US" sz="2400" dirty="0"/>
              <a:t> </a:t>
            </a:r>
            <a:r>
              <a:rPr lang="en-US" sz="2400" dirty="0" err="1"/>
              <a:t>Parva</a:t>
            </a:r>
            <a:r>
              <a:rPr lang="en-US" sz="2400" dirty="0"/>
              <a:t> of the </a:t>
            </a:r>
            <a:r>
              <a:rPr lang="en-US" sz="2400" dirty="0" err="1"/>
              <a:t>Mahābhārata</a:t>
            </a:r>
            <a:r>
              <a:rPr lang="en-US" sz="2400" dirty="0"/>
              <a:t>, when </a:t>
            </a:r>
            <a:r>
              <a:rPr lang="en-US" sz="2400" dirty="0" err="1"/>
              <a:t>Bhīṣhma</a:t>
            </a:r>
            <a:r>
              <a:rPr lang="en-US" sz="2400" dirty="0"/>
              <a:t>, the wise elder of the </a:t>
            </a:r>
            <a:r>
              <a:rPr lang="en-US" sz="2400" dirty="0" err="1"/>
              <a:t>Kuru</a:t>
            </a:r>
            <a:r>
              <a:rPr lang="en-US" sz="2400" dirty="0"/>
              <a:t> dynasty, lies on a bed of arrows awaiting his death, he teaches </a:t>
            </a:r>
            <a:r>
              <a:rPr lang="en-US" sz="2400" dirty="0" err="1"/>
              <a:t>Yudhiṣṭhira</a:t>
            </a:r>
            <a:r>
              <a:rPr lang="en-US" sz="2400" dirty="0"/>
              <a:t>, the eldest </a:t>
            </a:r>
            <a:r>
              <a:rPr lang="en-US" sz="2400" dirty="0" err="1"/>
              <a:t>Pāṇḍava</a:t>
            </a:r>
            <a:r>
              <a:rPr lang="en-US" sz="2400" dirty="0"/>
              <a:t>, at great length on good governance, justice, and the moral responsibilities of a raja.</a:t>
            </a:r>
          </a:p>
        </p:txBody>
      </p:sp>
      <p:sp>
        <p:nvSpPr>
          <p:cNvPr id="3" name="Content Placeholder 2">
            <a:extLst>
              <a:ext uri="{FF2B5EF4-FFF2-40B4-BE49-F238E27FC236}">
                <a16:creationId xmlns:a16="http://schemas.microsoft.com/office/drawing/2014/main" id="{B2E978BB-77AB-F918-C8D8-0541919B7E93}"/>
              </a:ext>
            </a:extLst>
          </p:cNvPr>
          <p:cNvSpPr>
            <a:spLocks noGrp="1"/>
          </p:cNvSpPr>
          <p:nvPr>
            <p:ph idx="1"/>
          </p:nvPr>
        </p:nvSpPr>
        <p:spPr/>
        <p:txBody>
          <a:bodyPr>
            <a:normAutofit/>
          </a:bodyPr>
          <a:lstStyle/>
          <a:p>
            <a:r>
              <a:rPr lang="en-US" sz="2400" dirty="0"/>
              <a:t>A raja is not just a ruler; the welfare of his people is his highest priority. He must apply the law without bias to ensure fairness and equality. </a:t>
            </a:r>
          </a:p>
          <a:p>
            <a:r>
              <a:rPr lang="en-US" sz="2400" dirty="0"/>
              <a:t>He must not get attached to power, as it fosters ego and corruption. He must seek guidance from wise advisors to ensure just and well-informed decisions.</a:t>
            </a:r>
          </a:p>
          <a:p>
            <a:r>
              <a:rPr lang="en-US" sz="2400" dirty="0"/>
              <a:t>The raja must understand that his authority is temporary and bound by dharma.</a:t>
            </a:r>
          </a:p>
        </p:txBody>
      </p:sp>
    </p:spTree>
    <p:extLst>
      <p:ext uri="{BB962C8B-B14F-4D97-AF65-F5344CB8AC3E}">
        <p14:creationId xmlns:p14="http://schemas.microsoft.com/office/powerpoint/2010/main" val="2570076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A7AF1-B113-B066-CBBE-7EF49BD1556D}"/>
              </a:ext>
            </a:extLst>
          </p:cNvPr>
          <p:cNvSpPr>
            <a:spLocks noGrp="1"/>
          </p:cNvSpPr>
          <p:nvPr>
            <p:ph type="title"/>
          </p:nvPr>
        </p:nvSpPr>
        <p:spPr/>
        <p:txBody>
          <a:bodyPr/>
          <a:lstStyle/>
          <a:p>
            <a:r>
              <a:rPr lang="en-US" dirty="0"/>
              <a:t>King </a:t>
            </a:r>
            <a:r>
              <a:rPr lang="en-US" dirty="0" err="1"/>
              <a:t>Chandrāpīḍa</a:t>
            </a:r>
            <a:endParaRPr lang="en-US" dirty="0"/>
          </a:p>
        </p:txBody>
      </p:sp>
      <p:sp>
        <p:nvSpPr>
          <p:cNvPr id="3" name="Content Placeholder 2">
            <a:extLst>
              <a:ext uri="{FF2B5EF4-FFF2-40B4-BE49-F238E27FC236}">
                <a16:creationId xmlns:a16="http://schemas.microsoft.com/office/drawing/2014/main" id="{60A4E419-9155-8D42-D50E-7A11C5E76A64}"/>
              </a:ext>
            </a:extLst>
          </p:cNvPr>
          <p:cNvSpPr>
            <a:spLocks noGrp="1"/>
          </p:cNvSpPr>
          <p:nvPr>
            <p:ph idx="1"/>
          </p:nvPr>
        </p:nvSpPr>
        <p:spPr/>
        <p:txBody>
          <a:bodyPr>
            <a:normAutofit/>
          </a:bodyPr>
          <a:lstStyle/>
          <a:p>
            <a:r>
              <a:rPr lang="en-US" sz="2800" dirty="0"/>
              <a:t>From </a:t>
            </a:r>
            <a:r>
              <a:rPr lang="en-US" sz="2800" dirty="0" err="1"/>
              <a:t>Rājataraṅgiṇī</a:t>
            </a:r>
            <a:r>
              <a:rPr lang="en-US" sz="2800" dirty="0"/>
              <a:t> by the Kashmiri scholar </a:t>
            </a:r>
            <a:r>
              <a:rPr lang="en-US" sz="2800" dirty="0" err="1"/>
              <a:t>Kalhaṇa</a:t>
            </a:r>
            <a:r>
              <a:rPr lang="en-US" sz="2800" dirty="0"/>
              <a:t> (12th century CE).</a:t>
            </a:r>
          </a:p>
        </p:txBody>
      </p:sp>
    </p:spTree>
    <p:extLst>
      <p:ext uri="{BB962C8B-B14F-4D97-AF65-F5344CB8AC3E}">
        <p14:creationId xmlns:p14="http://schemas.microsoft.com/office/powerpoint/2010/main" val="3141088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955E1-F83D-43A5-5D02-C3686BF23BA2}"/>
              </a:ext>
            </a:extLst>
          </p:cNvPr>
          <p:cNvSpPr>
            <a:spLocks noGrp="1"/>
          </p:cNvSpPr>
          <p:nvPr>
            <p:ph type="title"/>
          </p:nvPr>
        </p:nvSpPr>
        <p:spPr/>
        <p:txBody>
          <a:bodyPr/>
          <a:lstStyle/>
          <a:p>
            <a:r>
              <a:rPr lang="en-US" dirty="0"/>
              <a:t>Sovereign</a:t>
            </a:r>
          </a:p>
        </p:txBody>
      </p:sp>
      <p:sp>
        <p:nvSpPr>
          <p:cNvPr id="3" name="Content Placeholder 2">
            <a:extLst>
              <a:ext uri="{FF2B5EF4-FFF2-40B4-BE49-F238E27FC236}">
                <a16:creationId xmlns:a16="http://schemas.microsoft.com/office/drawing/2014/main" id="{35FF6E5B-6086-638D-BB01-65F3E614A86A}"/>
              </a:ext>
            </a:extLst>
          </p:cNvPr>
          <p:cNvSpPr>
            <a:spLocks noGrp="1"/>
          </p:cNvSpPr>
          <p:nvPr>
            <p:ph idx="1"/>
          </p:nvPr>
        </p:nvSpPr>
        <p:spPr/>
        <p:txBody>
          <a:bodyPr>
            <a:normAutofit/>
          </a:bodyPr>
          <a:lstStyle/>
          <a:p>
            <a:r>
              <a:rPr lang="en-US" sz="3200" dirty="0"/>
              <a:t>Sovereign indicates that the source of power of a country is independent from external influence.</a:t>
            </a:r>
          </a:p>
        </p:txBody>
      </p:sp>
    </p:spTree>
    <p:extLst>
      <p:ext uri="{BB962C8B-B14F-4D97-AF65-F5344CB8AC3E}">
        <p14:creationId xmlns:p14="http://schemas.microsoft.com/office/powerpoint/2010/main" val="30800530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D1296-0E0E-7719-EB55-5B53854C88E0}"/>
              </a:ext>
            </a:extLst>
          </p:cNvPr>
          <p:cNvSpPr>
            <a:spLocks noGrp="1"/>
          </p:cNvSpPr>
          <p:nvPr>
            <p:ph type="title"/>
          </p:nvPr>
        </p:nvSpPr>
        <p:spPr/>
        <p:txBody>
          <a:bodyPr/>
          <a:lstStyle/>
          <a:p>
            <a:r>
              <a:rPr lang="en-US" dirty="0"/>
              <a:t>Monarchies today</a:t>
            </a:r>
          </a:p>
        </p:txBody>
      </p:sp>
      <p:sp>
        <p:nvSpPr>
          <p:cNvPr id="3" name="Content Placeholder 2">
            <a:extLst>
              <a:ext uri="{FF2B5EF4-FFF2-40B4-BE49-F238E27FC236}">
                <a16:creationId xmlns:a16="http://schemas.microsoft.com/office/drawing/2014/main" id="{29EA5952-7539-D1AA-E771-A233E0BA36B5}"/>
              </a:ext>
            </a:extLst>
          </p:cNvPr>
          <p:cNvSpPr>
            <a:spLocks noGrp="1"/>
          </p:cNvSpPr>
          <p:nvPr>
            <p:ph idx="1"/>
          </p:nvPr>
        </p:nvSpPr>
        <p:spPr/>
        <p:txBody>
          <a:bodyPr>
            <a:normAutofit/>
          </a:bodyPr>
          <a:lstStyle/>
          <a:p>
            <a:r>
              <a:rPr lang="en-US" sz="2800" dirty="0"/>
              <a:t>A monarchy is the type of government that is ruled by a monarch. Kings and queens are called monarchs, who exercise their sovereign power. </a:t>
            </a:r>
          </a:p>
          <a:p>
            <a:r>
              <a:rPr lang="en-US" sz="2800" dirty="0"/>
              <a:t>Monarchies are usually hereditary; typically, the eldest son of the ruling monarch becomes the next king.</a:t>
            </a:r>
          </a:p>
        </p:txBody>
      </p:sp>
    </p:spTree>
    <p:extLst>
      <p:ext uri="{BB962C8B-B14F-4D97-AF65-F5344CB8AC3E}">
        <p14:creationId xmlns:p14="http://schemas.microsoft.com/office/powerpoint/2010/main" val="33898223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20C85-F1A7-E763-2C88-28E2B5199232}"/>
              </a:ext>
            </a:extLst>
          </p:cNvPr>
          <p:cNvSpPr>
            <a:spLocks noGrp="1"/>
          </p:cNvSpPr>
          <p:nvPr>
            <p:ph type="title"/>
          </p:nvPr>
        </p:nvSpPr>
        <p:spPr/>
        <p:txBody>
          <a:bodyPr/>
          <a:lstStyle/>
          <a:p>
            <a:r>
              <a:rPr lang="en-US" dirty="0"/>
              <a:t>Monarchs</a:t>
            </a:r>
          </a:p>
        </p:txBody>
      </p:sp>
      <p:sp>
        <p:nvSpPr>
          <p:cNvPr id="3" name="Content Placeholder 2">
            <a:extLst>
              <a:ext uri="{FF2B5EF4-FFF2-40B4-BE49-F238E27FC236}">
                <a16:creationId xmlns:a16="http://schemas.microsoft.com/office/drawing/2014/main" id="{1088C45A-7087-D268-AB1D-9DD21C0DF3D5}"/>
              </a:ext>
            </a:extLst>
          </p:cNvPr>
          <p:cNvSpPr>
            <a:spLocks noGrp="1"/>
          </p:cNvSpPr>
          <p:nvPr>
            <p:ph idx="1"/>
          </p:nvPr>
        </p:nvSpPr>
        <p:spPr/>
        <p:txBody>
          <a:bodyPr>
            <a:normAutofit/>
          </a:bodyPr>
          <a:lstStyle/>
          <a:p>
            <a:r>
              <a:rPr lang="en-US" sz="2400" dirty="0"/>
              <a:t>Kings or queens who inherit their position from their family, usually passing it from one generation to the next within the royal family.</a:t>
            </a:r>
          </a:p>
          <a:p>
            <a:r>
              <a:rPr lang="en-US" sz="2400" dirty="0"/>
              <a:t>Today we have two types of monarchy:</a:t>
            </a:r>
          </a:p>
          <a:p>
            <a:endParaRPr lang="en-US" sz="2400" dirty="0"/>
          </a:p>
          <a:p>
            <a:r>
              <a:rPr lang="en-US" sz="2400" dirty="0"/>
              <a:t>A) Absolute monarchy</a:t>
            </a:r>
          </a:p>
          <a:p>
            <a:r>
              <a:rPr lang="en-US" sz="2400" dirty="0"/>
              <a:t>B) Constitutional monarchy</a:t>
            </a:r>
          </a:p>
        </p:txBody>
      </p:sp>
    </p:spTree>
    <p:extLst>
      <p:ext uri="{BB962C8B-B14F-4D97-AF65-F5344CB8AC3E}">
        <p14:creationId xmlns:p14="http://schemas.microsoft.com/office/powerpoint/2010/main" val="243938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0188F-A84E-6708-9EBC-DF025CEF68D7}"/>
              </a:ext>
            </a:extLst>
          </p:cNvPr>
          <p:cNvSpPr>
            <a:spLocks noGrp="1"/>
          </p:cNvSpPr>
          <p:nvPr>
            <p:ph type="title"/>
          </p:nvPr>
        </p:nvSpPr>
        <p:spPr/>
        <p:txBody>
          <a:bodyPr/>
          <a:lstStyle/>
          <a:p>
            <a:r>
              <a:rPr lang="en-US" dirty="0"/>
              <a:t>Absolute monarchy</a:t>
            </a:r>
          </a:p>
        </p:txBody>
      </p:sp>
      <p:sp>
        <p:nvSpPr>
          <p:cNvPr id="3" name="Content Placeholder 2">
            <a:extLst>
              <a:ext uri="{FF2B5EF4-FFF2-40B4-BE49-F238E27FC236}">
                <a16:creationId xmlns:a16="http://schemas.microsoft.com/office/drawing/2014/main" id="{11461471-30F1-511B-97EE-7D092461F9DA}"/>
              </a:ext>
            </a:extLst>
          </p:cNvPr>
          <p:cNvSpPr>
            <a:spLocks noGrp="1"/>
          </p:cNvSpPr>
          <p:nvPr>
            <p:ph idx="1"/>
          </p:nvPr>
        </p:nvSpPr>
        <p:spPr/>
        <p:txBody>
          <a:bodyPr>
            <a:normAutofit/>
          </a:bodyPr>
          <a:lstStyle/>
          <a:p>
            <a:r>
              <a:rPr lang="en-US" sz="2800" dirty="0"/>
              <a:t>The monarch has complete control in the making of laws, ensuring that they are followed, </a:t>
            </a:r>
            <a:r>
              <a:rPr lang="en-US" sz="2800" dirty="0" err="1"/>
              <a:t>eg</a:t>
            </a:r>
            <a:r>
              <a:rPr lang="en-US" sz="2800" dirty="0"/>
              <a:t> Saudi Arabia.</a:t>
            </a:r>
          </a:p>
          <a:p>
            <a:r>
              <a:rPr lang="en-US" sz="2800" dirty="0"/>
              <a:t>Here the king holds all power and governs according to Islamic law.</a:t>
            </a:r>
          </a:p>
        </p:txBody>
      </p:sp>
    </p:spTree>
    <p:extLst>
      <p:ext uri="{BB962C8B-B14F-4D97-AF65-F5344CB8AC3E}">
        <p14:creationId xmlns:p14="http://schemas.microsoft.com/office/powerpoint/2010/main" val="34368709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22C1B-F52C-A200-9B1C-9BCDB8AE6E45}"/>
              </a:ext>
            </a:extLst>
          </p:cNvPr>
          <p:cNvSpPr>
            <a:spLocks noGrp="1"/>
          </p:cNvSpPr>
          <p:nvPr>
            <p:ph type="title"/>
          </p:nvPr>
        </p:nvSpPr>
        <p:spPr/>
        <p:txBody>
          <a:bodyPr/>
          <a:lstStyle/>
          <a:p>
            <a:r>
              <a:rPr lang="en-US" dirty="0"/>
              <a:t>Constitutional monarchy</a:t>
            </a:r>
          </a:p>
        </p:txBody>
      </p:sp>
      <p:sp>
        <p:nvSpPr>
          <p:cNvPr id="3" name="Content Placeholder 2">
            <a:extLst>
              <a:ext uri="{FF2B5EF4-FFF2-40B4-BE49-F238E27FC236}">
                <a16:creationId xmlns:a16="http://schemas.microsoft.com/office/drawing/2014/main" id="{5A90ED61-0E1D-490A-4102-E289E3650795}"/>
              </a:ext>
            </a:extLst>
          </p:cNvPr>
          <p:cNvSpPr>
            <a:spLocks noGrp="1"/>
          </p:cNvSpPr>
          <p:nvPr>
            <p:ph idx="1"/>
          </p:nvPr>
        </p:nvSpPr>
        <p:spPr/>
        <p:txBody>
          <a:bodyPr/>
          <a:lstStyle/>
          <a:p>
            <a:r>
              <a:rPr lang="en-US" dirty="0"/>
              <a:t>The head of the state is the king or queen, but he or she has only nominal power and the real power of the executive is exercised by the prime minister. The legislative power is exercised by the parliament.</a:t>
            </a:r>
          </a:p>
          <a:p>
            <a:r>
              <a:rPr lang="en-US" dirty="0"/>
              <a:t>This means that all the laws are made by the elected parliament, and executive power is exercised by the Council of Ministers led by the prime minister.</a:t>
            </a:r>
          </a:p>
          <a:p>
            <a:r>
              <a:rPr lang="en-US" dirty="0" err="1"/>
              <a:t>Eg</a:t>
            </a:r>
            <a:r>
              <a:rPr lang="en-US" dirty="0"/>
              <a:t> - United Kingdom or Britain</a:t>
            </a:r>
          </a:p>
        </p:txBody>
      </p:sp>
    </p:spTree>
    <p:extLst>
      <p:ext uri="{BB962C8B-B14F-4D97-AF65-F5344CB8AC3E}">
        <p14:creationId xmlns:p14="http://schemas.microsoft.com/office/powerpoint/2010/main" val="661219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3899-6CF6-B2F6-351C-BF828F77DF3B}"/>
              </a:ext>
            </a:extLst>
          </p:cNvPr>
          <p:cNvSpPr>
            <a:spLocks noGrp="1"/>
          </p:cNvSpPr>
          <p:nvPr>
            <p:ph type="title"/>
          </p:nvPr>
        </p:nvSpPr>
        <p:spPr/>
        <p:txBody>
          <a:bodyPr>
            <a:normAutofit/>
          </a:bodyPr>
          <a:lstStyle/>
          <a:p>
            <a:r>
              <a:rPr lang="en-US" dirty="0"/>
              <a:t>King Charles III in a ceremonial coach during the visit of a foreign dignitary.</a:t>
            </a:r>
          </a:p>
        </p:txBody>
      </p:sp>
      <p:pic>
        <p:nvPicPr>
          <p:cNvPr id="4" name="Content Placeholder 3">
            <a:extLst>
              <a:ext uri="{FF2B5EF4-FFF2-40B4-BE49-F238E27FC236}">
                <a16:creationId xmlns:a16="http://schemas.microsoft.com/office/drawing/2014/main" id="{5FBF8297-48E6-8F59-4DD4-2BFD7AC7C590}"/>
              </a:ext>
            </a:extLst>
          </p:cNvPr>
          <p:cNvPicPr>
            <a:picLocks noGrp="1" noChangeAspect="1"/>
          </p:cNvPicPr>
          <p:nvPr>
            <p:ph idx="1"/>
          </p:nvPr>
        </p:nvPicPr>
        <p:blipFill>
          <a:blip r:embed="rId2"/>
          <a:stretch>
            <a:fillRect/>
          </a:stretch>
        </p:blipFill>
        <p:spPr>
          <a:xfrm>
            <a:off x="1447800" y="2160588"/>
            <a:ext cx="7277100" cy="3881437"/>
          </a:xfrm>
          <a:prstGeom prst="rect">
            <a:avLst/>
          </a:prstGeom>
        </p:spPr>
      </p:pic>
    </p:spTree>
    <p:extLst>
      <p:ext uri="{BB962C8B-B14F-4D97-AF65-F5344CB8AC3E}">
        <p14:creationId xmlns:p14="http://schemas.microsoft.com/office/powerpoint/2010/main" val="2822488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240ED-1C8E-0203-772A-CB618C369954}"/>
              </a:ext>
            </a:extLst>
          </p:cNvPr>
          <p:cNvSpPr>
            <a:spLocks noGrp="1"/>
          </p:cNvSpPr>
          <p:nvPr>
            <p:ph type="title"/>
          </p:nvPr>
        </p:nvSpPr>
        <p:spPr/>
        <p:txBody>
          <a:bodyPr/>
          <a:lstStyle/>
          <a:p>
            <a:r>
              <a:rPr lang="en-US" dirty="0"/>
              <a:t>Theocracy</a:t>
            </a:r>
          </a:p>
        </p:txBody>
      </p:sp>
      <p:sp>
        <p:nvSpPr>
          <p:cNvPr id="3" name="Content Placeholder 2">
            <a:extLst>
              <a:ext uri="{FF2B5EF4-FFF2-40B4-BE49-F238E27FC236}">
                <a16:creationId xmlns:a16="http://schemas.microsoft.com/office/drawing/2014/main" id="{A13A6870-C6A1-199B-CDB2-75DC5E157497}"/>
              </a:ext>
            </a:extLst>
          </p:cNvPr>
          <p:cNvSpPr>
            <a:spLocks noGrp="1"/>
          </p:cNvSpPr>
          <p:nvPr>
            <p:ph idx="1"/>
          </p:nvPr>
        </p:nvSpPr>
        <p:spPr/>
        <p:txBody>
          <a:bodyPr>
            <a:normAutofit/>
          </a:bodyPr>
          <a:lstStyle/>
          <a:p>
            <a:r>
              <a:rPr lang="en-US" sz="2800" dirty="0"/>
              <a:t>A theocracy is a form of government where the country is ruled by the rules of religion and religious leaders.</a:t>
            </a:r>
          </a:p>
          <a:p>
            <a:r>
              <a:rPr lang="en-US" sz="2800" dirty="0" err="1"/>
              <a:t>Eg</a:t>
            </a:r>
            <a:r>
              <a:rPr lang="en-US" sz="2800" dirty="0"/>
              <a:t> – Iran, Afghanistan and Vatican City</a:t>
            </a:r>
          </a:p>
        </p:txBody>
      </p:sp>
    </p:spTree>
    <p:extLst>
      <p:ext uri="{BB962C8B-B14F-4D97-AF65-F5344CB8AC3E}">
        <p14:creationId xmlns:p14="http://schemas.microsoft.com/office/powerpoint/2010/main" val="1655465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7F928-C408-73B0-32D1-E6B4E520056C}"/>
              </a:ext>
            </a:extLst>
          </p:cNvPr>
          <p:cNvSpPr>
            <a:spLocks noGrp="1"/>
          </p:cNvSpPr>
          <p:nvPr>
            <p:ph type="title"/>
          </p:nvPr>
        </p:nvSpPr>
        <p:spPr/>
        <p:txBody>
          <a:bodyPr/>
          <a:lstStyle/>
          <a:p>
            <a:r>
              <a:rPr lang="en-US" dirty="0"/>
              <a:t>Theocracy in Iran</a:t>
            </a:r>
          </a:p>
        </p:txBody>
      </p:sp>
      <p:sp>
        <p:nvSpPr>
          <p:cNvPr id="3" name="Content Placeholder 2">
            <a:extLst>
              <a:ext uri="{FF2B5EF4-FFF2-40B4-BE49-F238E27FC236}">
                <a16:creationId xmlns:a16="http://schemas.microsoft.com/office/drawing/2014/main" id="{98D87263-42B7-81BF-95ED-A510DA789657}"/>
              </a:ext>
            </a:extLst>
          </p:cNvPr>
          <p:cNvSpPr>
            <a:spLocks noGrp="1"/>
          </p:cNvSpPr>
          <p:nvPr>
            <p:ph idx="1"/>
          </p:nvPr>
        </p:nvSpPr>
        <p:spPr>
          <a:xfrm>
            <a:off x="677334" y="1270001"/>
            <a:ext cx="8596668" cy="4771362"/>
          </a:xfrm>
        </p:spPr>
        <p:txBody>
          <a:bodyPr>
            <a:noAutofit/>
          </a:bodyPr>
          <a:lstStyle/>
          <a:p>
            <a:r>
              <a:rPr lang="en-US" sz="2400" dirty="0"/>
              <a:t>Whose full official name is ‘Islamic Republic of Iran’ has a unique political system combining elements of both a theocratic and democratic governance. Their constitution is based on the principles of Islam. </a:t>
            </a:r>
          </a:p>
          <a:p>
            <a:r>
              <a:rPr lang="en-US" sz="2400" dirty="0"/>
              <a:t>The Supreme Leader, who has the ultimate authority over the legislature, executive and judiciary, is selected by a group of Islamic clerics and his term is for life. </a:t>
            </a:r>
          </a:p>
          <a:p>
            <a:r>
              <a:rPr lang="en-US" sz="2400" dirty="0"/>
              <a:t>There are also an elected president and a parliament that take care of everyday governance. </a:t>
            </a:r>
          </a:p>
          <a:p>
            <a:r>
              <a:rPr lang="en-US" sz="2400" dirty="0"/>
              <a:t>The intent of the republic is to establish a society based on Islamic norms.</a:t>
            </a:r>
          </a:p>
        </p:txBody>
      </p:sp>
    </p:spTree>
    <p:extLst>
      <p:ext uri="{BB962C8B-B14F-4D97-AF65-F5344CB8AC3E}">
        <p14:creationId xmlns:p14="http://schemas.microsoft.com/office/powerpoint/2010/main" val="3775144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84C6-D9BB-77F4-1DFA-D7E88680FB80}"/>
              </a:ext>
            </a:extLst>
          </p:cNvPr>
          <p:cNvSpPr>
            <a:spLocks noGrp="1"/>
          </p:cNvSpPr>
          <p:nvPr>
            <p:ph type="title"/>
          </p:nvPr>
        </p:nvSpPr>
        <p:spPr/>
        <p:txBody>
          <a:bodyPr/>
          <a:lstStyle/>
          <a:p>
            <a:r>
              <a:rPr lang="en-US" dirty="0"/>
              <a:t>Dictatorship</a:t>
            </a:r>
          </a:p>
        </p:txBody>
      </p:sp>
      <p:sp>
        <p:nvSpPr>
          <p:cNvPr id="3" name="Content Placeholder 2">
            <a:extLst>
              <a:ext uri="{FF2B5EF4-FFF2-40B4-BE49-F238E27FC236}">
                <a16:creationId xmlns:a16="http://schemas.microsoft.com/office/drawing/2014/main" id="{2D20C96F-5E3B-FECE-009A-4707F3B19530}"/>
              </a:ext>
            </a:extLst>
          </p:cNvPr>
          <p:cNvSpPr>
            <a:spLocks noGrp="1"/>
          </p:cNvSpPr>
          <p:nvPr>
            <p:ph idx="1"/>
          </p:nvPr>
        </p:nvSpPr>
        <p:spPr/>
        <p:txBody>
          <a:bodyPr>
            <a:normAutofit/>
          </a:bodyPr>
          <a:lstStyle/>
          <a:p>
            <a:r>
              <a:rPr lang="en-US" sz="2400" dirty="0"/>
              <a:t>A dictatorship is a form of government in which one person, or a small group possesses absolute power — they do not have any limits imposed on them by a constitution or law.</a:t>
            </a:r>
          </a:p>
          <a:p>
            <a:r>
              <a:rPr lang="en-US" sz="2400" dirty="0"/>
              <a:t>Adolf Hitler (Germany) </a:t>
            </a:r>
          </a:p>
          <a:p>
            <a:r>
              <a:rPr lang="en-US" sz="2400" dirty="0"/>
              <a:t>Idi Amin (Uganda)</a:t>
            </a:r>
          </a:p>
        </p:txBody>
      </p:sp>
    </p:spTree>
    <p:extLst>
      <p:ext uri="{BB962C8B-B14F-4D97-AF65-F5344CB8AC3E}">
        <p14:creationId xmlns:p14="http://schemas.microsoft.com/office/powerpoint/2010/main" val="14713500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0DBC-C043-AE41-369B-E2C7223A4D34}"/>
              </a:ext>
            </a:extLst>
          </p:cNvPr>
          <p:cNvSpPr>
            <a:spLocks noGrp="1"/>
          </p:cNvSpPr>
          <p:nvPr>
            <p:ph type="title"/>
          </p:nvPr>
        </p:nvSpPr>
        <p:spPr/>
        <p:txBody>
          <a:bodyPr/>
          <a:lstStyle/>
          <a:p>
            <a:r>
              <a:rPr lang="en-US" dirty="0"/>
              <a:t>Adolf Hitler</a:t>
            </a:r>
          </a:p>
        </p:txBody>
      </p:sp>
      <p:sp>
        <p:nvSpPr>
          <p:cNvPr id="3" name="Content Placeholder 2">
            <a:extLst>
              <a:ext uri="{FF2B5EF4-FFF2-40B4-BE49-F238E27FC236}">
                <a16:creationId xmlns:a16="http://schemas.microsoft.com/office/drawing/2014/main" id="{525BB88A-05A1-6DDC-04D3-4A5D0A22D45A}"/>
              </a:ext>
            </a:extLst>
          </p:cNvPr>
          <p:cNvSpPr>
            <a:spLocks noGrp="1"/>
          </p:cNvSpPr>
          <p:nvPr>
            <p:ph idx="1"/>
          </p:nvPr>
        </p:nvSpPr>
        <p:spPr>
          <a:xfrm>
            <a:off x="677334" y="1460501"/>
            <a:ext cx="8596668" cy="4580862"/>
          </a:xfrm>
        </p:spPr>
        <p:txBody>
          <a:bodyPr>
            <a:noAutofit/>
          </a:bodyPr>
          <a:lstStyle/>
          <a:p>
            <a:r>
              <a:rPr lang="en-US" sz="2400" dirty="0"/>
              <a:t>Adolf Hitler was appointed Chancellor of Germany in 1933, he passed laws that gave him full power and eliminated the opposition. </a:t>
            </a:r>
          </a:p>
          <a:p>
            <a:r>
              <a:rPr lang="en-US" sz="2400" dirty="0"/>
              <a:t>He was now a dictator. Convinced of the superiority of his people, he believed that Germany should rule the world and dominate ‘inferior races’. </a:t>
            </a:r>
          </a:p>
          <a:p>
            <a:r>
              <a:rPr lang="en-US" sz="2400" dirty="0"/>
              <a:t>He was responsible for the killing of at least six million Jews (this is known as the ‘Holocaust’) as well as hundreds of thousands of Roma and other groups of people. In fact, he was the cause for World War II in the years 1939–1945.</a:t>
            </a:r>
          </a:p>
        </p:txBody>
      </p:sp>
    </p:spTree>
    <p:extLst>
      <p:ext uri="{BB962C8B-B14F-4D97-AF65-F5344CB8AC3E}">
        <p14:creationId xmlns:p14="http://schemas.microsoft.com/office/powerpoint/2010/main" val="33277343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D27F-2E21-2F17-8106-4052A75BFE15}"/>
              </a:ext>
            </a:extLst>
          </p:cNvPr>
          <p:cNvSpPr>
            <a:spLocks noGrp="1"/>
          </p:cNvSpPr>
          <p:nvPr>
            <p:ph type="title"/>
          </p:nvPr>
        </p:nvSpPr>
        <p:spPr/>
        <p:txBody>
          <a:bodyPr/>
          <a:lstStyle/>
          <a:p>
            <a:r>
              <a:rPr lang="en-US" dirty="0"/>
              <a:t>Idi Amin</a:t>
            </a:r>
          </a:p>
        </p:txBody>
      </p:sp>
      <p:sp>
        <p:nvSpPr>
          <p:cNvPr id="3" name="Content Placeholder 2">
            <a:extLst>
              <a:ext uri="{FF2B5EF4-FFF2-40B4-BE49-F238E27FC236}">
                <a16:creationId xmlns:a16="http://schemas.microsoft.com/office/drawing/2014/main" id="{6DB32EC9-98AF-4935-7971-444CABEB2E19}"/>
              </a:ext>
            </a:extLst>
          </p:cNvPr>
          <p:cNvSpPr>
            <a:spLocks noGrp="1"/>
          </p:cNvSpPr>
          <p:nvPr>
            <p:ph idx="1"/>
          </p:nvPr>
        </p:nvSpPr>
        <p:spPr/>
        <p:txBody>
          <a:bodyPr>
            <a:normAutofit/>
          </a:bodyPr>
          <a:lstStyle/>
          <a:p>
            <a:r>
              <a:rPr lang="en-US" sz="2800" dirty="0"/>
              <a:t>He was a military dictator in Uganda. He was directly responsible for the merciless killing of thousands of people. </a:t>
            </a:r>
          </a:p>
          <a:p>
            <a:r>
              <a:rPr lang="en-US" sz="2800" dirty="0"/>
              <a:t>Many Indians whose ancestors had migrated to Uganda a few generations before were forced to flee the country.</a:t>
            </a:r>
          </a:p>
        </p:txBody>
      </p:sp>
    </p:spTree>
    <p:extLst>
      <p:ext uri="{BB962C8B-B14F-4D97-AF65-F5344CB8AC3E}">
        <p14:creationId xmlns:p14="http://schemas.microsoft.com/office/powerpoint/2010/main" val="1921796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9296-EB85-C03A-E462-44271AC03F41}"/>
              </a:ext>
            </a:extLst>
          </p:cNvPr>
          <p:cNvSpPr>
            <a:spLocks noGrp="1"/>
          </p:cNvSpPr>
          <p:nvPr>
            <p:ph type="title"/>
          </p:nvPr>
        </p:nvSpPr>
        <p:spPr/>
        <p:txBody>
          <a:bodyPr/>
          <a:lstStyle/>
          <a:p>
            <a:r>
              <a:rPr lang="en-US" dirty="0"/>
              <a:t>The Roma, or Romani people</a:t>
            </a:r>
          </a:p>
        </p:txBody>
      </p:sp>
      <p:sp>
        <p:nvSpPr>
          <p:cNvPr id="3" name="Content Placeholder 2">
            <a:extLst>
              <a:ext uri="{FF2B5EF4-FFF2-40B4-BE49-F238E27FC236}">
                <a16:creationId xmlns:a16="http://schemas.microsoft.com/office/drawing/2014/main" id="{1952F50B-D551-34AC-7A6D-4C65370230AA}"/>
              </a:ext>
            </a:extLst>
          </p:cNvPr>
          <p:cNvSpPr>
            <a:spLocks noGrp="1"/>
          </p:cNvSpPr>
          <p:nvPr>
            <p:ph idx="1"/>
          </p:nvPr>
        </p:nvSpPr>
        <p:spPr/>
        <p:txBody>
          <a:bodyPr/>
          <a:lstStyle/>
          <a:p>
            <a:r>
              <a:rPr lang="en-US" dirty="0"/>
              <a:t>The Roma, or Romani people; were originally nomads. Based on their linguistic and cultural characteristics, scholars have determined that they originated in India. They first settled in parts of eastern Europe but have now migrated to several countries of the world.</a:t>
            </a:r>
          </a:p>
          <a:p>
            <a:endParaRPr lang="en-US" dirty="0"/>
          </a:p>
        </p:txBody>
      </p:sp>
      <p:pic>
        <p:nvPicPr>
          <p:cNvPr id="4" name="Picture 3">
            <a:extLst>
              <a:ext uri="{FF2B5EF4-FFF2-40B4-BE49-F238E27FC236}">
                <a16:creationId xmlns:a16="http://schemas.microsoft.com/office/drawing/2014/main" id="{122AA9F9-1319-6683-9CB2-B4131B83903C}"/>
              </a:ext>
            </a:extLst>
          </p:cNvPr>
          <p:cNvPicPr>
            <a:picLocks noChangeAspect="1"/>
          </p:cNvPicPr>
          <p:nvPr/>
        </p:nvPicPr>
        <p:blipFill>
          <a:blip r:embed="rId2"/>
          <a:stretch>
            <a:fillRect/>
          </a:stretch>
        </p:blipFill>
        <p:spPr>
          <a:xfrm>
            <a:off x="3101975" y="3545812"/>
            <a:ext cx="2609850" cy="2495550"/>
          </a:xfrm>
          <a:prstGeom prst="rect">
            <a:avLst/>
          </a:prstGeom>
        </p:spPr>
      </p:pic>
    </p:spTree>
    <p:extLst>
      <p:ext uri="{BB962C8B-B14F-4D97-AF65-F5344CB8AC3E}">
        <p14:creationId xmlns:p14="http://schemas.microsoft.com/office/powerpoint/2010/main" val="36669484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72E2-3F1D-E449-BBFD-82364AF97F98}"/>
              </a:ext>
            </a:extLst>
          </p:cNvPr>
          <p:cNvSpPr>
            <a:spLocks noGrp="1"/>
          </p:cNvSpPr>
          <p:nvPr>
            <p:ph type="title"/>
          </p:nvPr>
        </p:nvSpPr>
        <p:spPr>
          <a:xfrm>
            <a:off x="677334" y="609600"/>
            <a:ext cx="8596668" cy="711200"/>
          </a:xfrm>
        </p:spPr>
        <p:txBody>
          <a:bodyPr/>
          <a:lstStyle/>
          <a:p>
            <a:r>
              <a:rPr lang="en-US" dirty="0"/>
              <a:t>Story of Shane</a:t>
            </a:r>
          </a:p>
        </p:txBody>
      </p:sp>
      <p:sp>
        <p:nvSpPr>
          <p:cNvPr id="3" name="Content Placeholder 2">
            <a:extLst>
              <a:ext uri="{FF2B5EF4-FFF2-40B4-BE49-F238E27FC236}">
                <a16:creationId xmlns:a16="http://schemas.microsoft.com/office/drawing/2014/main" id="{F1975FCF-AA3D-4262-62CD-C664D31E2B69}"/>
              </a:ext>
            </a:extLst>
          </p:cNvPr>
          <p:cNvSpPr>
            <a:spLocks noGrp="1"/>
          </p:cNvSpPr>
          <p:nvPr>
            <p:ph idx="1"/>
          </p:nvPr>
        </p:nvSpPr>
        <p:spPr>
          <a:xfrm>
            <a:off x="677334" y="1612901"/>
            <a:ext cx="8596668" cy="4241799"/>
          </a:xfrm>
        </p:spPr>
        <p:txBody>
          <a:bodyPr>
            <a:noAutofit/>
          </a:bodyPr>
          <a:lstStyle/>
          <a:p>
            <a:r>
              <a:rPr lang="en-US" sz="2000" dirty="0"/>
              <a:t>Shane lives in North Korea which has a set of defined rules for his everyday living. He is currently serving in compulsory military service in which he is expected to serve in the military till the time government decides. There are also rules about how his hair should be cut and the clothes he should wear. </a:t>
            </a:r>
          </a:p>
          <a:p>
            <a:r>
              <a:rPr lang="en-US" sz="2000" dirty="0"/>
              <a:t>He cannot access the global internet, and so is unaware of the world outside his own country. The government watches his every action closely and he is also expected to report about anyone who tries breaking any of the defined rules. </a:t>
            </a:r>
          </a:p>
          <a:p>
            <a:r>
              <a:rPr lang="en-US" sz="2000" dirty="0"/>
              <a:t>One day he met a tourist who asked him, “Why do all of you have the same haircut here?” To this Shane responded, “We all want to explore new styles, but the government decides the way we should keep our hair.”</a:t>
            </a:r>
          </a:p>
        </p:txBody>
      </p:sp>
    </p:spTree>
    <p:extLst>
      <p:ext uri="{BB962C8B-B14F-4D97-AF65-F5344CB8AC3E}">
        <p14:creationId xmlns:p14="http://schemas.microsoft.com/office/powerpoint/2010/main" val="12375105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1835-3F54-4482-F16C-EA4EE853482A}"/>
              </a:ext>
            </a:extLst>
          </p:cNvPr>
          <p:cNvSpPr>
            <a:spLocks noGrp="1"/>
          </p:cNvSpPr>
          <p:nvPr>
            <p:ph type="title"/>
          </p:nvPr>
        </p:nvSpPr>
        <p:spPr/>
        <p:txBody>
          <a:bodyPr/>
          <a:lstStyle/>
          <a:p>
            <a:r>
              <a:rPr lang="en-US" dirty="0"/>
              <a:t>Oligarchy</a:t>
            </a:r>
          </a:p>
        </p:txBody>
      </p:sp>
      <p:sp>
        <p:nvSpPr>
          <p:cNvPr id="3" name="Content Placeholder 2">
            <a:extLst>
              <a:ext uri="{FF2B5EF4-FFF2-40B4-BE49-F238E27FC236}">
                <a16:creationId xmlns:a16="http://schemas.microsoft.com/office/drawing/2014/main" id="{4170BD43-6FEA-3ADC-375A-3754252B87E7}"/>
              </a:ext>
            </a:extLst>
          </p:cNvPr>
          <p:cNvSpPr>
            <a:spLocks noGrp="1"/>
          </p:cNvSpPr>
          <p:nvPr>
            <p:ph idx="1"/>
          </p:nvPr>
        </p:nvSpPr>
        <p:spPr>
          <a:xfrm>
            <a:off x="677334" y="2160589"/>
            <a:ext cx="9203266" cy="3880773"/>
          </a:xfrm>
        </p:spPr>
        <p:txBody>
          <a:bodyPr>
            <a:normAutofit/>
          </a:bodyPr>
          <a:lstStyle/>
          <a:p>
            <a:r>
              <a:rPr lang="en-US" sz="2800" dirty="0"/>
              <a:t>It is a type of government where a small, powerful group makes all the important decisions; usually they are wealthy families or influential people.</a:t>
            </a:r>
          </a:p>
          <a:p>
            <a:r>
              <a:rPr lang="en-US" sz="2800" dirty="0"/>
              <a:t>The word ‘oligarchy’ is of Greek origin, where </a:t>
            </a:r>
            <a:r>
              <a:rPr lang="en-US" sz="2800" dirty="0" err="1"/>
              <a:t>olígos</a:t>
            </a:r>
            <a:r>
              <a:rPr lang="en-US" sz="2800" dirty="0"/>
              <a:t> means a few and </a:t>
            </a:r>
            <a:r>
              <a:rPr lang="en-US" sz="2800" dirty="0" err="1"/>
              <a:t>árkhō</a:t>
            </a:r>
            <a:r>
              <a:rPr lang="en-US" sz="2800" dirty="0"/>
              <a:t> means to rule or command.</a:t>
            </a:r>
          </a:p>
        </p:txBody>
      </p:sp>
    </p:spTree>
    <p:extLst>
      <p:ext uri="{BB962C8B-B14F-4D97-AF65-F5344CB8AC3E}">
        <p14:creationId xmlns:p14="http://schemas.microsoft.com/office/powerpoint/2010/main" val="3066708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76D5-62AD-39A3-347B-588D6FFFC4C2}"/>
              </a:ext>
            </a:extLst>
          </p:cNvPr>
          <p:cNvSpPr>
            <a:spLocks noGrp="1"/>
          </p:cNvSpPr>
          <p:nvPr>
            <p:ph type="title"/>
          </p:nvPr>
        </p:nvSpPr>
        <p:spPr/>
        <p:txBody>
          <a:bodyPr/>
          <a:lstStyle/>
          <a:p>
            <a:r>
              <a:rPr lang="en-US" dirty="0"/>
              <a:t>Why Democracy Matters</a:t>
            </a:r>
          </a:p>
        </p:txBody>
      </p:sp>
      <p:sp>
        <p:nvSpPr>
          <p:cNvPr id="3" name="Content Placeholder 2">
            <a:extLst>
              <a:ext uri="{FF2B5EF4-FFF2-40B4-BE49-F238E27FC236}">
                <a16:creationId xmlns:a16="http://schemas.microsoft.com/office/drawing/2014/main" id="{05E931B1-9524-8BD9-4A1B-03A96FBC8F69}"/>
              </a:ext>
            </a:extLst>
          </p:cNvPr>
          <p:cNvSpPr>
            <a:spLocks noGrp="1"/>
          </p:cNvSpPr>
          <p:nvPr>
            <p:ph idx="1"/>
          </p:nvPr>
        </p:nvSpPr>
        <p:spPr/>
        <p:txBody>
          <a:bodyPr>
            <a:normAutofit/>
          </a:bodyPr>
          <a:lstStyle/>
          <a:p>
            <a:r>
              <a:rPr lang="en-US" sz="2800" dirty="0"/>
              <a:t>The different types of governments show us that democracy is not the only way in which countries are governed. But in most countries, democracy is considered to be a better form of government than others.</a:t>
            </a:r>
          </a:p>
        </p:txBody>
      </p:sp>
    </p:spTree>
    <p:extLst>
      <p:ext uri="{BB962C8B-B14F-4D97-AF65-F5344CB8AC3E}">
        <p14:creationId xmlns:p14="http://schemas.microsoft.com/office/powerpoint/2010/main" val="4194125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534A-F3A7-B760-7527-A2BB5695AF7E}"/>
              </a:ext>
            </a:extLst>
          </p:cNvPr>
          <p:cNvSpPr>
            <a:spLocks noGrp="1"/>
          </p:cNvSpPr>
          <p:nvPr>
            <p:ph type="title"/>
          </p:nvPr>
        </p:nvSpPr>
        <p:spPr/>
        <p:txBody>
          <a:bodyPr/>
          <a:lstStyle/>
          <a:p>
            <a:r>
              <a:rPr lang="en-US" dirty="0"/>
              <a:t>Even democracies have their problems.</a:t>
            </a:r>
          </a:p>
        </p:txBody>
      </p:sp>
      <p:sp>
        <p:nvSpPr>
          <p:cNvPr id="3" name="Content Placeholder 2">
            <a:extLst>
              <a:ext uri="{FF2B5EF4-FFF2-40B4-BE49-F238E27FC236}">
                <a16:creationId xmlns:a16="http://schemas.microsoft.com/office/drawing/2014/main" id="{CB27960C-E33A-3E12-6D87-A42D6DBDC609}"/>
              </a:ext>
            </a:extLst>
          </p:cNvPr>
          <p:cNvSpPr>
            <a:spLocks noGrp="1"/>
          </p:cNvSpPr>
          <p:nvPr>
            <p:ph idx="1"/>
          </p:nvPr>
        </p:nvSpPr>
        <p:spPr>
          <a:xfrm>
            <a:off x="677334" y="2160589"/>
            <a:ext cx="9368366" cy="3880773"/>
          </a:xfrm>
        </p:spPr>
        <p:txBody>
          <a:bodyPr>
            <a:normAutofit/>
          </a:bodyPr>
          <a:lstStyle/>
          <a:p>
            <a:r>
              <a:rPr lang="en-US" sz="2800" dirty="0"/>
              <a:t>Issues such as corruption, wealth disparity, excessive control by a few over democratic institutions, erosion of the judiciary’s independence, manipulation of information channels, and several more, can cause hurdles in achieving the ideals of democracy.</a:t>
            </a:r>
          </a:p>
        </p:txBody>
      </p:sp>
    </p:spTree>
    <p:extLst>
      <p:ext uri="{BB962C8B-B14F-4D97-AF65-F5344CB8AC3E}">
        <p14:creationId xmlns:p14="http://schemas.microsoft.com/office/powerpoint/2010/main" val="29728872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A1478-5049-487C-B1AA-663ACD46DA82}"/>
              </a:ext>
            </a:extLst>
          </p:cNvPr>
          <p:cNvSpPr>
            <a:spLocks noGrp="1"/>
          </p:cNvSpPr>
          <p:nvPr>
            <p:ph type="title"/>
          </p:nvPr>
        </p:nvSpPr>
        <p:spPr>
          <a:xfrm>
            <a:off x="677334" y="609600"/>
            <a:ext cx="8596668" cy="698500"/>
          </a:xfrm>
        </p:spPr>
        <p:txBody>
          <a:bodyPr/>
          <a:lstStyle/>
          <a:p>
            <a:r>
              <a:rPr lang="en-US" dirty="0"/>
              <a:t>Conclusion</a:t>
            </a:r>
          </a:p>
        </p:txBody>
      </p:sp>
      <p:sp>
        <p:nvSpPr>
          <p:cNvPr id="3" name="Content Placeholder 2">
            <a:extLst>
              <a:ext uri="{FF2B5EF4-FFF2-40B4-BE49-F238E27FC236}">
                <a16:creationId xmlns:a16="http://schemas.microsoft.com/office/drawing/2014/main" id="{40B2D370-DD27-3944-4583-8DC1BC541DDD}"/>
              </a:ext>
            </a:extLst>
          </p:cNvPr>
          <p:cNvSpPr>
            <a:spLocks noGrp="1"/>
          </p:cNvSpPr>
          <p:nvPr>
            <p:ph idx="1"/>
          </p:nvPr>
        </p:nvSpPr>
        <p:spPr>
          <a:xfrm>
            <a:off x="677334" y="1587501"/>
            <a:ext cx="8596668" cy="4453862"/>
          </a:xfrm>
        </p:spPr>
        <p:txBody>
          <a:bodyPr>
            <a:noAutofit/>
          </a:bodyPr>
          <a:lstStyle/>
          <a:p>
            <a:r>
              <a:rPr lang="en-US" sz="2400" dirty="0"/>
              <a:t>In a democratic government, the people choose their government. The government is accountable for protecting the rights of its people and is responsible for providing basic needs to its citizens. </a:t>
            </a:r>
          </a:p>
          <a:p>
            <a:r>
              <a:rPr lang="en-US" sz="2400" dirty="0"/>
              <a:t>If the government does not perform its functions properly, the people can change their representatives through elections. This ensures that there is a constant check of what the government does. </a:t>
            </a:r>
          </a:p>
          <a:p>
            <a:r>
              <a:rPr lang="en-US" sz="2400" dirty="0"/>
              <a:t>Thus, the values and ideals of the government in a democracy should focus on the well-being of all its people.</a:t>
            </a:r>
          </a:p>
        </p:txBody>
      </p:sp>
    </p:spTree>
    <p:extLst>
      <p:ext uri="{BB962C8B-B14F-4D97-AF65-F5344CB8AC3E}">
        <p14:creationId xmlns:p14="http://schemas.microsoft.com/office/powerpoint/2010/main" val="187076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CF5B6-67BC-5AAA-E0BF-37F360C954A5}"/>
              </a:ext>
            </a:extLst>
          </p:cNvPr>
          <p:cNvSpPr>
            <a:spLocks noGrp="1"/>
          </p:cNvSpPr>
          <p:nvPr>
            <p:ph type="title"/>
          </p:nvPr>
        </p:nvSpPr>
        <p:spPr/>
        <p:txBody>
          <a:bodyPr>
            <a:normAutofit/>
          </a:bodyPr>
          <a:lstStyle/>
          <a:p>
            <a:r>
              <a:rPr lang="en-US" sz="900" dirty="0"/>
              <a:t>.</a:t>
            </a:r>
          </a:p>
        </p:txBody>
      </p:sp>
      <p:sp>
        <p:nvSpPr>
          <p:cNvPr id="3" name="Content Placeholder 2">
            <a:extLst>
              <a:ext uri="{FF2B5EF4-FFF2-40B4-BE49-F238E27FC236}">
                <a16:creationId xmlns:a16="http://schemas.microsoft.com/office/drawing/2014/main" id="{6BC173CD-C7CA-CEBB-898C-0553209E0FA9}"/>
              </a:ext>
            </a:extLst>
          </p:cNvPr>
          <p:cNvSpPr>
            <a:spLocks noGrp="1"/>
          </p:cNvSpPr>
          <p:nvPr>
            <p:ph idx="1"/>
          </p:nvPr>
        </p:nvSpPr>
        <p:spPr/>
        <p:txBody>
          <a:bodyPr>
            <a:normAutofit/>
          </a:bodyPr>
          <a:lstStyle/>
          <a:p>
            <a:pPr marL="0" indent="0">
              <a:buNone/>
            </a:pPr>
            <a:r>
              <a:rPr lang="en-US" sz="8000" dirty="0"/>
              <a:t>      Thank you</a:t>
            </a:r>
          </a:p>
        </p:txBody>
      </p:sp>
    </p:spTree>
    <p:extLst>
      <p:ext uri="{BB962C8B-B14F-4D97-AF65-F5344CB8AC3E}">
        <p14:creationId xmlns:p14="http://schemas.microsoft.com/office/powerpoint/2010/main" val="34988488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77</Slides>
  <Notes>0</Notes>
  <HiddenSlides>0</HiddenSlide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Facet</vt:lpstr>
      <vt:lpstr>From the Rulers to the Ruled: Types of Governments</vt:lpstr>
      <vt:lpstr>            The Indian Parliament</vt:lpstr>
      <vt:lpstr>             Kauṭilya in Arthaśhāstra</vt:lpstr>
      <vt:lpstr>                                         Triger Questions</vt:lpstr>
      <vt:lpstr>What are the Functions of the Government?</vt:lpstr>
      <vt:lpstr>     Democratic Form of Government</vt:lpstr>
      <vt:lpstr>             What is Democracy?</vt:lpstr>
      <vt:lpstr>A school example</vt:lpstr>
      <vt:lpstr>.</vt:lpstr>
      <vt:lpstr>                    Representative</vt:lpstr>
      <vt:lpstr>In this exciting situation, the students finally came to three options:</vt:lpstr>
      <vt:lpstr>The 3rd  approach is a democratic way to choose representatives and form a committee.</vt:lpstr>
      <vt:lpstr>           Functions of Government</vt:lpstr>
      <vt:lpstr>Legislative function</vt:lpstr>
      <vt:lpstr>          Executive function</vt:lpstr>
      <vt:lpstr>           Judicial function</vt:lpstr>
      <vt:lpstr>Mural: A large painting or artwork created directly on a wall or a ceiling.</vt:lpstr>
      <vt:lpstr>                Abraham Lincoln</vt:lpstr>
      <vt:lpstr>What Makes Governments Different?</vt:lpstr>
      <vt:lpstr>Key differences between governments</vt:lpstr>
      <vt:lpstr>Who gets to decide that ‘this is the government’?</vt:lpstr>
      <vt:lpstr>How is the government formed?</vt:lpstr>
      <vt:lpstr>What are the different parts of the government and what do they do?</vt:lpstr>
      <vt:lpstr>What is the government working for? What goals is it trying to achieve?</vt:lpstr>
      <vt:lpstr>Different forms of democratic governments.</vt:lpstr>
      <vt:lpstr>                    Direct democracy</vt:lpstr>
      <vt:lpstr>         Representative democracy</vt:lpstr>
      <vt:lpstr>Elections are an integral part of representative democracy.</vt:lpstr>
      <vt:lpstr>Accountability</vt:lpstr>
      <vt:lpstr>Fundamental principles of democracy</vt:lpstr>
      <vt:lpstr>Universal adult franchise</vt:lpstr>
      <vt:lpstr>                         Equality</vt:lpstr>
      <vt:lpstr>                         Freedom</vt:lpstr>
      <vt:lpstr>           Representative participation</vt:lpstr>
      <vt:lpstr>              Fundamental rights </vt:lpstr>
      <vt:lpstr>               Independent judiciary</vt:lpstr>
      <vt:lpstr>Not all democracies are able to put them in practice.</vt:lpstr>
      <vt:lpstr>Year when democracy was established</vt:lpstr>
      <vt:lpstr>There are two Forms of representative democracy</vt:lpstr>
      <vt:lpstr>Parliamentary democracy</vt:lpstr>
      <vt:lpstr>             Presidential democracy</vt:lpstr>
      <vt:lpstr>Organ of the government</vt:lpstr>
      <vt:lpstr>Executive</vt:lpstr>
      <vt:lpstr>Legislature</vt:lpstr>
      <vt:lpstr>Different forms of democratic government</vt:lpstr>
      <vt:lpstr>Two houses of the Parliament</vt:lpstr>
      <vt:lpstr>Separation of Power</vt:lpstr>
      <vt:lpstr>       Republic</vt:lpstr>
      <vt:lpstr>At least two of India’s ancient mahājanapadas practiced Republic.</vt:lpstr>
      <vt:lpstr>Uttaramerur inscriptions</vt:lpstr>
      <vt:lpstr>Chola period inscriptions on the walls of Vaikuntha Perumal temple, Uttaramerur, Tamil Nadu.</vt:lpstr>
      <vt:lpstr>Republics in other parts of the world</vt:lpstr>
      <vt:lpstr>Slave</vt:lpstr>
      <vt:lpstr>Other Forms of Government</vt:lpstr>
      <vt:lpstr>Monarchy</vt:lpstr>
      <vt:lpstr>Rajadharma</vt:lpstr>
      <vt:lpstr>A 17th-century Rajput miniature painting depicting Bhīṣhma lying on a bed of arrows, teaching Yudhiṣṭhira while Kṛiṣhṇa sits at the head, witnessing the moment.</vt:lpstr>
      <vt:lpstr>In the Shānti Parva of the Mahābhārata, when Bhīṣhma, the wise elder of the Kuru dynasty, lies on a bed of arrows awaiting his death, he teaches Yudhiṣṭhira, the eldest Pāṇḍava, at great length on good governance, justice, and the moral responsibilities of a raja.</vt:lpstr>
      <vt:lpstr>King Chandrāpīḍa</vt:lpstr>
      <vt:lpstr>Sovereign</vt:lpstr>
      <vt:lpstr>Monarchies today</vt:lpstr>
      <vt:lpstr>Monarchs</vt:lpstr>
      <vt:lpstr>Absolute monarchy</vt:lpstr>
      <vt:lpstr>Constitutional monarchy</vt:lpstr>
      <vt:lpstr>King Charles III in a ceremonial coach during the visit of a foreign dignitary.</vt:lpstr>
      <vt:lpstr>Theocracy</vt:lpstr>
      <vt:lpstr>Theocracy in Iran</vt:lpstr>
      <vt:lpstr>Dictatorship</vt:lpstr>
      <vt:lpstr>Adolf Hitler</vt:lpstr>
      <vt:lpstr>Idi Amin</vt:lpstr>
      <vt:lpstr>The Roma, or Romani people</vt:lpstr>
      <vt:lpstr>Story of Shane</vt:lpstr>
      <vt:lpstr>Oligarchy</vt:lpstr>
      <vt:lpstr>Why Democracy Matters</vt:lpstr>
      <vt:lpstr>Even democracies have their problems.</vt:lpstr>
      <vt:lpstr>Conclusion</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the Rulers to the Ruled: Types of Governments</dc:title>
  <dc:creator>Samrendra kumar</dc:creator>
  <cp:lastModifiedBy>Samrendra kumar</cp:lastModifiedBy>
  <cp:revision>4</cp:revision>
  <dcterms:created xsi:type="dcterms:W3CDTF">2025-07-30T16:30:35Z</dcterms:created>
  <dcterms:modified xsi:type="dcterms:W3CDTF">2025-08-01T16:38:36Z</dcterms:modified>
</cp:coreProperties>
</file>